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4"/>
  </p:notesMasterIdLst>
  <p:sldIdLst>
    <p:sldId id="256" r:id="rId2"/>
    <p:sldId id="260" r:id="rId3"/>
    <p:sldId id="261" r:id="rId4"/>
    <p:sldId id="258" r:id="rId5"/>
    <p:sldId id="259" r:id="rId6"/>
    <p:sldId id="257" r:id="rId7"/>
    <p:sldId id="262" r:id="rId8"/>
    <p:sldId id="263" r:id="rId9"/>
    <p:sldId id="264" r:id="rId10"/>
    <p:sldId id="265" r:id="rId11"/>
    <p:sldId id="266" r:id="rId12"/>
    <p:sldId id="267"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3" d="100"/>
          <a:sy n="103" d="100"/>
        </p:scale>
        <p:origin x="-204"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F4C799-EA89-4CE7-8C4C-327DDDBFE5B5}" type="datetimeFigureOut">
              <a:rPr lang="en-US" smtClean="0"/>
              <a:t>9/10/2014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A97B7AC-B929-496A-A4C9-E7AEE2E54A97}" type="slidenum">
              <a:rPr lang="en-US" smtClean="0"/>
              <a:t>‹#›</a:t>
            </a:fld>
            <a:endParaRPr lang="en-US"/>
          </a:p>
        </p:txBody>
      </p:sp>
    </p:spTree>
    <p:extLst>
      <p:ext uri="{BB962C8B-B14F-4D97-AF65-F5344CB8AC3E}">
        <p14:creationId xmlns:p14="http://schemas.microsoft.com/office/powerpoint/2010/main" val="22419721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noTextEdit="1"/>
          </p:cNvSpPr>
          <p:nvPr>
            <p:ph type="sldImg"/>
          </p:nvPr>
        </p:nvSpPr>
        <p:spPr bwMode="auto">
          <a:noFill/>
          <a:ln>
            <a:solidFill>
              <a:srgbClr val="000000"/>
            </a:solidFill>
            <a:miter lim="800000"/>
            <a:headEnd/>
            <a:tailEnd/>
          </a:ln>
        </p:spPr>
      </p:sp>
      <p:sp>
        <p:nvSpPr>
          <p:cNvPr id="29698" name="Notes Placeholder 2"/>
          <p:cNvSpPr>
            <a:spLocks noGrp="1"/>
          </p:cNvSpPr>
          <p:nvPr>
            <p:ph type="body" idx="1"/>
          </p:nvPr>
        </p:nvSpPr>
        <p:spPr bwMode="auto">
          <a:noFill/>
        </p:spPr>
        <p:txBody>
          <a:bodyPr wrap="square" lIns="89730" tIns="44865" rIns="89730" bIns="44865" numCol="1" anchor="t" anchorCtr="0" compatLnSpc="1">
            <a:prstTxWarp prst="textNoShape">
              <a:avLst/>
            </a:prstTxWarp>
          </a:bodyPr>
          <a:lstStyle/>
          <a:p>
            <a:pPr eaLnBrk="1" hangingPunct="1">
              <a:spcBef>
                <a:spcPct val="0"/>
              </a:spcBef>
            </a:pPr>
            <a:r>
              <a:rPr lang="en-US" dirty="0" smtClean="0"/>
              <a:t>When we looked at the literacy</a:t>
            </a:r>
            <a:r>
              <a:rPr lang="en-US" baseline="0" dirty="0" smtClean="0"/>
              <a:t> need in PA, we quickly realized that ALL school districts and early childhood programs have literacy needs. The state has 500 school districts, including Philadelphia School District with more than 200,000 students and </a:t>
            </a:r>
            <a:r>
              <a:rPr lang="en-US" baseline="0" dirty="0" err="1" smtClean="0"/>
              <a:t>Turkeyfoot</a:t>
            </a:r>
            <a:r>
              <a:rPr lang="en-US" baseline="0" dirty="0" smtClean="0"/>
              <a:t> Area School District with less than 500 students. We wanted to develop literacy tools and a process that would not only work for a school district like Philadelphia, but also a district like Turkey Foot.</a:t>
            </a:r>
          </a:p>
          <a:p>
            <a:pPr eaLnBrk="1" hangingPunct="1">
              <a:spcBef>
                <a:spcPct val="0"/>
              </a:spcBef>
            </a:pPr>
            <a:endParaRPr lang="en-US" baseline="0" dirty="0" smtClean="0"/>
          </a:p>
          <a:p>
            <a:pPr eaLnBrk="1" hangingPunct="1">
              <a:spcBef>
                <a:spcPct val="0"/>
              </a:spcBef>
            </a:pPr>
            <a:r>
              <a:rPr lang="en-US" baseline="0" dirty="0" smtClean="0"/>
              <a:t>Literacy can be a very elusive term. During our planning process we quickly realized that when we talked about literacy, we weren’t always talking about the same thing. This led to our goal of demystifying literacy. We knew if we were going to improve literacy outcomes in PA, we all had to understand what that means and believe that it is fundamentally achievable.</a:t>
            </a:r>
          </a:p>
          <a:p>
            <a:pPr eaLnBrk="1" hangingPunct="1">
              <a:spcBef>
                <a:spcPct val="0"/>
              </a:spcBef>
            </a:pPr>
            <a:endParaRPr lang="en-US" baseline="0" dirty="0" smtClean="0"/>
          </a:p>
          <a:p>
            <a:pPr eaLnBrk="1" hangingPunct="1">
              <a:spcBef>
                <a:spcPct val="0"/>
              </a:spcBef>
            </a:pPr>
            <a:r>
              <a:rPr lang="en-US" baseline="0" dirty="0" smtClean="0"/>
              <a:t>I’ve already talked about aligning initiatives and filling gaps – so I won’t spend a lot of time on it. However, I will say, it’s important not to underestimate the amount of hard work this entails. Every initiative has its own branding, its own target group and its own focus – and state leaders and their funders get very protective of this. We believe the key is helping each of these leaders recognize how working collaboratively can help them achieve their literacy goals more effectively and efficiently.</a:t>
            </a:r>
          </a:p>
          <a:p>
            <a:pPr eaLnBrk="1" hangingPunct="1">
              <a:spcBef>
                <a:spcPct val="0"/>
              </a:spcBef>
            </a:pPr>
            <a:endParaRPr lang="en-US" baseline="0" dirty="0" smtClean="0"/>
          </a:p>
          <a:p>
            <a:pPr eaLnBrk="1" hangingPunct="1">
              <a:spcBef>
                <a:spcPct val="0"/>
              </a:spcBef>
            </a:pPr>
            <a:r>
              <a:rPr lang="en-US" baseline="0" dirty="0" smtClean="0"/>
              <a:t>We also discovered lots of chasms in our birth to grade 12 literacy continuum. If we had more time, I could spend a whole day just on that topic. Because we wanted to foster a continuum, we asked our Early Childhood Providers to apply for sub-grantee funding in collaboration with their local school district. PA is very fortunate to have the Office of Child Development and Early Learning to guide early childhood practice in the state. But, even with this tremendous support in place, we quickly realized that there was a tremendous disconnect between how literacy is viewed in our early childhood programs and how it is viewed in our school districts.  There are similar chasms at other points in the continuum, as well. </a:t>
            </a:r>
          </a:p>
          <a:p>
            <a:pPr eaLnBrk="1" hangingPunct="1">
              <a:spcBef>
                <a:spcPct val="0"/>
              </a:spcBef>
            </a:pPr>
            <a:endParaRPr lang="en-US" baseline="0" dirty="0" smtClean="0"/>
          </a:p>
          <a:p>
            <a:pPr eaLnBrk="1" hangingPunct="1">
              <a:spcBef>
                <a:spcPct val="0"/>
              </a:spcBef>
            </a:pPr>
            <a:r>
              <a:rPr lang="en-US" baseline="0" dirty="0" smtClean="0"/>
              <a:t>Recognizing and rewarding success was a strategy the planning team felt needed to be incorporated into our project. We want to create a culture of literacy innovation and reward local success. To that end, we have set money aside for innovation awards every year. It isn’t a lot of money, but it’s a way of recognizing and disseminating best practice.</a:t>
            </a:r>
          </a:p>
          <a:p>
            <a:pPr eaLnBrk="1" hangingPunct="1">
              <a:spcBef>
                <a:spcPct val="0"/>
              </a:spcBef>
            </a:pPr>
            <a:endParaRPr lang="en-US" dirty="0" smtClean="0"/>
          </a:p>
        </p:txBody>
      </p:sp>
      <p:sp>
        <p:nvSpPr>
          <p:cNvPr id="49155" name="Slide Number Placeholder 3"/>
          <p:cNvSpPr>
            <a:spLocks noGrp="1"/>
          </p:cNvSpPr>
          <p:nvPr>
            <p:ph type="sldNum" sz="quarter" idx="5"/>
          </p:nvPr>
        </p:nvSpPr>
        <p:spPr bwMode="auto">
          <a:ln>
            <a:miter lim="800000"/>
            <a:headEnd/>
            <a:tailEnd/>
          </a:ln>
        </p:spPr>
        <p:txBody>
          <a:bodyPr wrap="square" lIns="89730" tIns="44865" rIns="89730" bIns="44865" numCol="1" anchorCtr="0" compatLnSpc="1">
            <a:prstTxWarp prst="textNoShape">
              <a:avLst/>
            </a:prstTxWarp>
          </a:bodyPr>
          <a:lstStyle/>
          <a:p>
            <a:pPr fontAlgn="base">
              <a:spcBef>
                <a:spcPct val="0"/>
              </a:spcBef>
              <a:spcAft>
                <a:spcPct val="0"/>
              </a:spcAft>
              <a:defRPr/>
            </a:pPr>
            <a:fld id="{90234195-7B00-41FB-BDA6-D8EEF1E206B9}" type="slidenum">
              <a:rPr lang="en-US">
                <a:ea typeface="ヒラギノ角ゴ Pro W3" pitchFamily="-72" charset="-128"/>
                <a:cs typeface="ヒラギノ角ゴ Pro W3" pitchFamily="-72" charset="-128"/>
              </a:rPr>
              <a:pPr fontAlgn="base">
                <a:spcBef>
                  <a:spcPct val="0"/>
                </a:spcBef>
                <a:spcAft>
                  <a:spcPct val="0"/>
                </a:spcAft>
                <a:defRPr/>
              </a:pPr>
              <a:t>8</a:t>
            </a:fld>
            <a:endParaRPr lang="en-US">
              <a:ea typeface="ヒラギノ角ゴ Pro W3" pitchFamily="-72" charset="-128"/>
              <a:cs typeface="ヒラギノ角ゴ Pro W3" pitchFamily="-72"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noTextEdit="1"/>
          </p:cNvSpPr>
          <p:nvPr>
            <p:ph type="sldImg"/>
          </p:nvPr>
        </p:nvSpPr>
        <p:spPr bwMode="auto">
          <a:noFill/>
          <a:ln>
            <a:solidFill>
              <a:srgbClr val="000000"/>
            </a:solidFill>
            <a:miter lim="800000"/>
            <a:headEnd/>
            <a:tailEnd/>
          </a:ln>
        </p:spPr>
      </p:sp>
      <p:sp>
        <p:nvSpPr>
          <p:cNvPr id="29698" name="Notes Placeholder 2"/>
          <p:cNvSpPr>
            <a:spLocks noGrp="1"/>
          </p:cNvSpPr>
          <p:nvPr>
            <p:ph type="body" idx="1"/>
          </p:nvPr>
        </p:nvSpPr>
        <p:spPr bwMode="auto">
          <a:noFill/>
        </p:spPr>
        <p:txBody>
          <a:bodyPr wrap="square" lIns="89730" tIns="44865" rIns="89730" bIns="44865" numCol="1" anchor="t" anchorCtr="0" compatLnSpc="1">
            <a:prstTxWarp prst="textNoShape">
              <a:avLst/>
            </a:prstTxWarp>
          </a:bodyPr>
          <a:lstStyle/>
          <a:p>
            <a:r>
              <a:rPr lang="en-US" sz="1200" kern="1200" dirty="0" smtClean="0">
                <a:solidFill>
                  <a:schemeClr val="tx1"/>
                </a:solidFill>
                <a:effectLst/>
                <a:latin typeface="+mn-lt"/>
                <a:ea typeface="+mn-ea"/>
                <a:cs typeface="+mn-cs"/>
              </a:rPr>
              <a:t>One of the things that was very apparent from the beginning of our work was the literacy</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knowledge gap that existed across the commonwealth.  Therefore,</a:t>
            </a:r>
            <a:r>
              <a:rPr lang="en-US" sz="1200" kern="1200" baseline="0" dirty="0" smtClean="0">
                <a:solidFill>
                  <a:schemeClr val="tx1"/>
                </a:solidFill>
                <a:effectLst/>
                <a:latin typeface="+mn-lt"/>
                <a:ea typeface="+mn-ea"/>
                <a:cs typeface="+mn-cs"/>
              </a:rPr>
              <a:t> a</a:t>
            </a:r>
            <a:r>
              <a:rPr lang="en-US" sz="1200" kern="1200" dirty="0" smtClean="0">
                <a:solidFill>
                  <a:schemeClr val="tx1"/>
                </a:solidFill>
                <a:effectLst/>
                <a:latin typeface="+mn-lt"/>
                <a:ea typeface="+mn-ea"/>
                <a:cs typeface="+mn-cs"/>
              </a:rPr>
              <a:t>ll of the baseline content modules address the content and knowledge deemed necessary to move Literacy Achievement in an accelerated, positive way. To begin to close this gap and develop common language and persistent and pervasive practices,  nine targeted content modules were developed.  </a:t>
            </a:r>
          </a:p>
          <a:p>
            <a:r>
              <a:rPr lang="en-US" sz="1200" kern="1200" dirty="0" smtClean="0">
                <a:solidFill>
                  <a:schemeClr val="tx1"/>
                </a:solidFill>
                <a:effectLst/>
                <a:latin typeface="+mn-lt"/>
                <a:ea typeface="+mn-ea"/>
                <a:cs typeface="+mn-cs"/>
              </a:rPr>
              <a:t> </a:t>
            </a:r>
          </a:p>
          <a:p>
            <a:r>
              <a:rPr lang="en-US" sz="1200" kern="1200" baseline="0" dirty="0" smtClean="0">
                <a:solidFill>
                  <a:schemeClr val="tx1"/>
                </a:solidFill>
                <a:effectLst/>
                <a:latin typeface="+mn-lt"/>
                <a:ea typeface="+mn-ea"/>
                <a:cs typeface="+mn-cs"/>
              </a:rPr>
              <a:t>.</a:t>
            </a:r>
            <a:endParaRPr lang="en-US" dirty="0" smtClean="0"/>
          </a:p>
        </p:txBody>
      </p:sp>
      <p:sp>
        <p:nvSpPr>
          <p:cNvPr id="49155" name="Slide Number Placeholder 3"/>
          <p:cNvSpPr>
            <a:spLocks noGrp="1"/>
          </p:cNvSpPr>
          <p:nvPr>
            <p:ph type="sldNum" sz="quarter" idx="5"/>
          </p:nvPr>
        </p:nvSpPr>
        <p:spPr bwMode="auto">
          <a:ln>
            <a:miter lim="800000"/>
            <a:headEnd/>
            <a:tailEnd/>
          </a:ln>
        </p:spPr>
        <p:txBody>
          <a:bodyPr wrap="square" lIns="89730" tIns="44865" rIns="89730" bIns="44865" numCol="1" anchorCtr="0" compatLnSpc="1">
            <a:prstTxWarp prst="textNoShape">
              <a:avLst/>
            </a:prstTxWarp>
          </a:bodyPr>
          <a:lstStyle/>
          <a:p>
            <a:pPr fontAlgn="base">
              <a:spcBef>
                <a:spcPct val="0"/>
              </a:spcBef>
              <a:spcAft>
                <a:spcPct val="0"/>
              </a:spcAft>
              <a:defRPr/>
            </a:pPr>
            <a:fld id="{90234195-7B00-41FB-BDA6-D8EEF1E206B9}" type="slidenum">
              <a:rPr lang="en-US">
                <a:ea typeface="ヒラギノ角ゴ Pro W3" pitchFamily="-72" charset="-128"/>
                <a:cs typeface="ヒラギノ角ゴ Pro W3" pitchFamily="-72" charset="-128"/>
              </a:rPr>
              <a:pPr fontAlgn="base">
                <a:spcBef>
                  <a:spcPct val="0"/>
                </a:spcBef>
                <a:spcAft>
                  <a:spcPct val="0"/>
                </a:spcAft>
                <a:defRPr/>
              </a:pPr>
              <a:t>9</a:t>
            </a:fld>
            <a:endParaRPr lang="en-US">
              <a:ea typeface="ヒラギノ角ゴ Pro W3" pitchFamily="-72" charset="-128"/>
              <a:cs typeface="ヒラギノ角ゴ Pro W3" pitchFamily="-72"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noTextEdit="1"/>
          </p:cNvSpPr>
          <p:nvPr>
            <p:ph type="sldImg"/>
          </p:nvPr>
        </p:nvSpPr>
        <p:spPr bwMode="auto">
          <a:noFill/>
          <a:ln>
            <a:solidFill>
              <a:srgbClr val="000000"/>
            </a:solidFill>
            <a:miter lim="800000"/>
            <a:headEnd/>
            <a:tailEnd/>
          </a:ln>
        </p:spPr>
      </p:sp>
      <p:sp>
        <p:nvSpPr>
          <p:cNvPr id="29698" name="Notes Placeholder 2"/>
          <p:cNvSpPr>
            <a:spLocks noGrp="1"/>
          </p:cNvSpPr>
          <p:nvPr>
            <p:ph type="body" idx="1"/>
          </p:nvPr>
        </p:nvSpPr>
        <p:spPr bwMode="auto">
          <a:noFill/>
        </p:spPr>
        <p:txBody>
          <a:bodyPr wrap="square" lIns="89730" tIns="44865" rIns="89730" bIns="44865" numCol="1" anchor="t" anchorCtr="0" compatLnSpc="1">
            <a:prstTxWarp prst="textNoShape">
              <a:avLst/>
            </a:prstTxWarp>
          </a:bodyPr>
          <a:lstStyle/>
          <a:p>
            <a:pPr marL="0" marR="0" indent="0" algn="l" defTabSz="914400" rtl="0" eaLnBrk="1" fontAlgn="auto" latinLnBrk="0" hangingPunct="1">
              <a:lnSpc>
                <a:spcPct val="100000"/>
              </a:lnSpc>
              <a:spcBef>
                <a:spcPct val="0"/>
              </a:spcBef>
              <a:spcAft>
                <a:spcPts val="0"/>
              </a:spcAft>
              <a:buClrTx/>
              <a:buSzTx/>
              <a:buFontTx/>
              <a:buNone/>
              <a:tabLst/>
              <a:defRPr/>
            </a:pPr>
            <a:r>
              <a:rPr lang="en-US" sz="1200" kern="1200" dirty="0" smtClean="0">
                <a:solidFill>
                  <a:schemeClr val="tx1"/>
                </a:solidFill>
                <a:effectLst/>
                <a:latin typeface="+mn-lt"/>
                <a:ea typeface="+mn-ea"/>
                <a:cs typeface="+mn-cs"/>
              </a:rPr>
              <a:t>These modules provide an </a:t>
            </a:r>
            <a:r>
              <a:rPr lang="en-US" sz="1200" b="1" kern="1200" dirty="0" smtClean="0">
                <a:solidFill>
                  <a:schemeClr val="tx1"/>
                </a:solidFill>
                <a:effectLst/>
                <a:latin typeface="+mn-lt"/>
                <a:ea typeface="+mn-ea"/>
                <a:cs typeface="+mn-cs"/>
              </a:rPr>
              <a:t>overview or beginning</a:t>
            </a:r>
            <a:r>
              <a:rPr lang="en-US" sz="1200" b="1" kern="1200" baseline="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knowledge </a:t>
            </a:r>
            <a:r>
              <a:rPr lang="en-US" sz="1200" kern="1200" dirty="0" smtClean="0">
                <a:solidFill>
                  <a:schemeClr val="tx1"/>
                </a:solidFill>
                <a:effectLst/>
                <a:latin typeface="+mn-lt"/>
                <a:ea typeface="+mn-ea"/>
                <a:cs typeface="+mn-cs"/>
              </a:rPr>
              <a:t>of the content, serve as </a:t>
            </a:r>
            <a:r>
              <a:rPr lang="en-US" sz="1200" b="1" kern="1200" dirty="0" smtClean="0">
                <a:solidFill>
                  <a:schemeClr val="tx1"/>
                </a:solidFill>
                <a:effectLst/>
                <a:latin typeface="+mn-lt"/>
                <a:ea typeface="+mn-ea"/>
                <a:cs typeface="+mn-cs"/>
              </a:rPr>
              <a:t>baseline</a:t>
            </a:r>
            <a:r>
              <a:rPr lang="en-US" sz="1200" kern="1200" dirty="0" smtClean="0">
                <a:solidFill>
                  <a:schemeClr val="tx1"/>
                </a:solidFill>
                <a:effectLst/>
                <a:latin typeface="+mn-lt"/>
                <a:ea typeface="+mn-ea"/>
                <a:cs typeface="+mn-cs"/>
              </a:rPr>
              <a:t> or beginning professional learning for Year 1 of the Keystones to Opportunity Grant, and develop </a:t>
            </a:r>
            <a:r>
              <a:rPr lang="en-US" sz="1200" b="1" kern="1200" dirty="0" smtClean="0">
                <a:solidFill>
                  <a:schemeClr val="tx1"/>
                </a:solidFill>
                <a:effectLst/>
                <a:latin typeface="+mn-lt"/>
                <a:ea typeface="+mn-ea"/>
                <a:cs typeface="+mn-cs"/>
              </a:rPr>
              <a:t>common language </a:t>
            </a:r>
            <a:r>
              <a:rPr lang="en-US" sz="1200" kern="1200" dirty="0" smtClean="0">
                <a:solidFill>
                  <a:schemeClr val="tx1"/>
                </a:solidFill>
                <a:effectLst/>
                <a:latin typeface="+mn-lt"/>
                <a:ea typeface="+mn-ea"/>
                <a:cs typeface="+mn-cs"/>
              </a:rPr>
              <a:t>and concepts across our sub grantee districts.  These content</a:t>
            </a:r>
            <a:r>
              <a:rPr lang="en-US" sz="1200" kern="1200" baseline="0" dirty="0" smtClean="0">
                <a:solidFill>
                  <a:schemeClr val="tx1"/>
                </a:solidFill>
                <a:effectLst/>
                <a:latin typeface="+mn-lt"/>
                <a:ea typeface="+mn-ea"/>
                <a:cs typeface="+mn-cs"/>
              </a:rPr>
              <a:t> modules also provide teachers and administrators with the knowledge and skills needed to not only  develop a local comprehensive literacy plan, but also to accelerate the implementation of this plan.</a:t>
            </a:r>
            <a:endParaRPr lang="en-US" dirty="0" smtClean="0"/>
          </a:p>
        </p:txBody>
      </p:sp>
      <p:sp>
        <p:nvSpPr>
          <p:cNvPr id="49155" name="Slide Number Placeholder 3"/>
          <p:cNvSpPr>
            <a:spLocks noGrp="1"/>
          </p:cNvSpPr>
          <p:nvPr>
            <p:ph type="sldNum" sz="quarter" idx="5"/>
          </p:nvPr>
        </p:nvSpPr>
        <p:spPr bwMode="auto">
          <a:ln>
            <a:miter lim="800000"/>
            <a:headEnd/>
            <a:tailEnd/>
          </a:ln>
        </p:spPr>
        <p:txBody>
          <a:bodyPr wrap="square" lIns="89730" tIns="44865" rIns="89730" bIns="44865" numCol="1" anchorCtr="0" compatLnSpc="1">
            <a:prstTxWarp prst="textNoShape">
              <a:avLst/>
            </a:prstTxWarp>
          </a:bodyPr>
          <a:lstStyle/>
          <a:p>
            <a:pPr fontAlgn="base">
              <a:spcBef>
                <a:spcPct val="0"/>
              </a:spcBef>
              <a:spcAft>
                <a:spcPct val="0"/>
              </a:spcAft>
              <a:defRPr/>
            </a:pPr>
            <a:fld id="{90234195-7B00-41FB-BDA6-D8EEF1E206B9}" type="slidenum">
              <a:rPr lang="en-US">
                <a:ea typeface="ヒラギノ角ゴ Pro W3" pitchFamily="-72" charset="-128"/>
                <a:cs typeface="ヒラギノ角ゴ Pro W3" pitchFamily="-72" charset="-128"/>
              </a:rPr>
              <a:pPr fontAlgn="base">
                <a:spcBef>
                  <a:spcPct val="0"/>
                </a:spcBef>
                <a:spcAft>
                  <a:spcPct val="0"/>
                </a:spcAft>
                <a:defRPr/>
              </a:pPr>
              <a:t>10</a:t>
            </a:fld>
            <a:endParaRPr lang="en-US">
              <a:ea typeface="ヒラギノ角ゴ Pro W3" pitchFamily="-72" charset="-128"/>
              <a:cs typeface="ヒラギノ角ゴ Pro W3" pitchFamily="-72"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noTextEdit="1"/>
          </p:cNvSpPr>
          <p:nvPr>
            <p:ph type="sldImg"/>
          </p:nvPr>
        </p:nvSpPr>
        <p:spPr bwMode="auto">
          <a:noFill/>
          <a:ln>
            <a:solidFill>
              <a:srgbClr val="000000"/>
            </a:solidFill>
            <a:miter lim="800000"/>
            <a:headEnd/>
            <a:tailEnd/>
          </a:ln>
        </p:spPr>
      </p:sp>
      <p:sp>
        <p:nvSpPr>
          <p:cNvPr id="29698" name="Notes Placeholder 2"/>
          <p:cNvSpPr>
            <a:spLocks noGrp="1"/>
          </p:cNvSpPr>
          <p:nvPr>
            <p:ph type="body" idx="1"/>
          </p:nvPr>
        </p:nvSpPr>
        <p:spPr bwMode="auto">
          <a:noFill/>
        </p:spPr>
        <p:txBody>
          <a:bodyPr wrap="square" lIns="89730" tIns="44865" rIns="89730" bIns="44865" numCol="1" anchor="t" anchorCtr="0" compatLnSpc="1">
            <a:prstTxWarp prst="textNoShape">
              <a:avLst/>
            </a:prstTxWarp>
          </a:bodyPr>
          <a:lstStyle/>
          <a:p>
            <a:pPr eaLnBrk="1" hangingPunct="1">
              <a:spcBef>
                <a:spcPct val="0"/>
              </a:spcBef>
            </a:pPr>
            <a:endParaRPr lang="en-US" dirty="0" smtClean="0"/>
          </a:p>
        </p:txBody>
      </p:sp>
      <p:sp>
        <p:nvSpPr>
          <p:cNvPr id="49155" name="Slide Number Placeholder 3"/>
          <p:cNvSpPr>
            <a:spLocks noGrp="1"/>
          </p:cNvSpPr>
          <p:nvPr>
            <p:ph type="sldNum" sz="quarter" idx="5"/>
          </p:nvPr>
        </p:nvSpPr>
        <p:spPr bwMode="auto">
          <a:ln>
            <a:miter lim="800000"/>
            <a:headEnd/>
            <a:tailEnd/>
          </a:ln>
        </p:spPr>
        <p:txBody>
          <a:bodyPr wrap="square" lIns="89730" tIns="44865" rIns="89730" bIns="44865" numCol="1" anchorCtr="0" compatLnSpc="1">
            <a:prstTxWarp prst="textNoShape">
              <a:avLst/>
            </a:prstTxWarp>
          </a:bodyPr>
          <a:lstStyle/>
          <a:p>
            <a:pPr fontAlgn="base">
              <a:spcBef>
                <a:spcPct val="0"/>
              </a:spcBef>
              <a:spcAft>
                <a:spcPct val="0"/>
              </a:spcAft>
              <a:defRPr/>
            </a:pPr>
            <a:fld id="{90234195-7B00-41FB-BDA6-D8EEF1E206B9}" type="slidenum">
              <a:rPr lang="en-US">
                <a:ea typeface="ヒラギノ角ゴ Pro W3" pitchFamily="-72" charset="-128"/>
                <a:cs typeface="ヒラギノ角ゴ Pro W3" pitchFamily="-72" charset="-128"/>
              </a:rPr>
              <a:pPr fontAlgn="base">
                <a:spcBef>
                  <a:spcPct val="0"/>
                </a:spcBef>
                <a:spcAft>
                  <a:spcPct val="0"/>
                </a:spcAft>
                <a:defRPr/>
              </a:pPr>
              <a:t>11</a:t>
            </a:fld>
            <a:endParaRPr lang="en-US">
              <a:ea typeface="ヒラギノ角ゴ Pro W3" pitchFamily="-72" charset="-128"/>
              <a:cs typeface="ヒラギノ角ゴ Pro W3" pitchFamily="-72"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en-US" smtClean="0"/>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1ED8DC9D-1C49-4C20-AE1C-4D276DF4935C}" type="datetimeFigureOut">
              <a:rPr lang="en-US" smtClean="0"/>
              <a:t>9/10/2014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DB149B-4B82-4188-A211-E9A959787D40}" type="slidenum">
              <a:rPr lang="en-US" smtClean="0"/>
              <a:t>‹#›</a:t>
            </a:fld>
            <a:endParaRPr lang="en-US"/>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ED8DC9D-1C49-4C20-AE1C-4D276DF4935C}" type="datetimeFigureOut">
              <a:rPr lang="en-US" smtClean="0"/>
              <a:t>9/10/2014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DB149B-4B82-4188-A211-E9A959787D40}"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ED8DC9D-1C49-4C20-AE1C-4D276DF4935C}" type="datetimeFigureOut">
              <a:rPr lang="en-US" smtClean="0"/>
              <a:t>9/10/2014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DB149B-4B82-4188-A211-E9A959787D40}"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ED8DC9D-1C49-4C20-AE1C-4D276DF4935C}" type="datetimeFigureOut">
              <a:rPr lang="en-US" smtClean="0"/>
              <a:t>9/10/2014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DB149B-4B82-4188-A211-E9A959787D40}"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ED8DC9D-1C49-4C20-AE1C-4D276DF4935C}" type="datetimeFigureOut">
              <a:rPr lang="en-US" smtClean="0"/>
              <a:t>9/10/2014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DB149B-4B82-4188-A211-E9A959787D40}" type="slidenum">
              <a:rPr lang="en-US" smtClean="0"/>
              <a:t>‹#›</a:t>
            </a:fld>
            <a:endParaRPr 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ED8DC9D-1C49-4C20-AE1C-4D276DF4935C}" type="datetimeFigureOut">
              <a:rPr lang="en-US" smtClean="0"/>
              <a:t>9/10/2014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BDB149B-4B82-4188-A211-E9A959787D40}"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ED8DC9D-1C49-4C20-AE1C-4D276DF4935C}" type="datetimeFigureOut">
              <a:rPr lang="en-US" smtClean="0"/>
              <a:t>9/10/2014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BDB149B-4B82-4188-A211-E9A959787D40}" type="slidenum">
              <a:rPr lang="en-US" smtClean="0"/>
              <a:t>‹#›</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ED8DC9D-1C49-4C20-AE1C-4D276DF4935C}" type="datetimeFigureOut">
              <a:rPr lang="en-US" smtClean="0"/>
              <a:t>9/10/2014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BDB149B-4B82-4188-A211-E9A959787D40}"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ED8DC9D-1C49-4C20-AE1C-4D276DF4935C}" type="datetimeFigureOut">
              <a:rPr lang="en-US" smtClean="0"/>
              <a:t>9/10/2014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BDB149B-4B82-4188-A211-E9A959787D40}"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ED8DC9D-1C49-4C20-AE1C-4D276DF4935C}" type="datetimeFigureOut">
              <a:rPr lang="en-US" smtClean="0"/>
              <a:t>9/10/2014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BDB149B-4B82-4188-A211-E9A959787D40}" type="slidenum">
              <a:rPr lang="en-US" smtClean="0"/>
              <a:t>‹#›</a:t>
            </a:fld>
            <a:endParaRPr 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ED8DC9D-1C49-4C20-AE1C-4D276DF4935C}" type="datetimeFigureOut">
              <a:rPr lang="en-US" smtClean="0"/>
              <a:t>9/10/2014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BDB149B-4B82-4188-A211-E9A959787D40}"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1ED8DC9D-1C49-4C20-AE1C-4D276DF4935C}" type="datetimeFigureOut">
              <a:rPr lang="en-US" smtClean="0"/>
              <a:t>9/10/2014</a:t>
            </a:fld>
            <a:endParaRPr lang="en-US"/>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endParaRPr lang="en-US"/>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6BDB149B-4B82-4188-A211-E9A959787D40}"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PIIC/PLN Updates</a:t>
            </a:r>
            <a:endParaRPr lang="en-US" dirty="0"/>
          </a:p>
        </p:txBody>
      </p:sp>
      <p:sp>
        <p:nvSpPr>
          <p:cNvPr id="3" name="Subtitle 2"/>
          <p:cNvSpPr>
            <a:spLocks noGrp="1"/>
          </p:cNvSpPr>
          <p:nvPr>
            <p:ph type="subTitle" idx="1"/>
          </p:nvPr>
        </p:nvSpPr>
        <p:spPr/>
        <p:txBody>
          <a:bodyPr>
            <a:normAutofit/>
          </a:bodyPr>
          <a:lstStyle/>
          <a:p>
            <a:r>
              <a:rPr lang="en-US" dirty="0" smtClean="0"/>
              <a:t>AIU3 Coaches’ Workshop</a:t>
            </a:r>
          </a:p>
          <a:p>
            <a:r>
              <a:rPr lang="en-US" dirty="0" smtClean="0"/>
              <a:t>September 11, 2014</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91727" y="533400"/>
            <a:ext cx="3048000" cy="104775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 y="485775"/>
            <a:ext cx="4572000" cy="1143000"/>
          </a:xfrm>
          <a:prstGeom prst="rect">
            <a:avLst/>
          </a:prstGeom>
        </p:spPr>
      </p:pic>
    </p:spTree>
    <p:extLst>
      <p:ext uri="{BB962C8B-B14F-4D97-AF65-F5344CB8AC3E}">
        <p14:creationId xmlns:p14="http://schemas.microsoft.com/office/powerpoint/2010/main" val="39705632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0" y="381000"/>
            <a:ext cx="9144000" cy="1371600"/>
          </a:xfrm>
        </p:spPr>
        <p:txBody>
          <a:bodyPr wrap="square" lIns="91440" tIns="45720" rIns="91440" bIns="45720" numCol="1" anchorCtr="0" compatLnSpc="1">
            <a:prstTxWarp prst="textNoShape">
              <a:avLst/>
            </a:prstTxWarp>
            <a:noAutofit/>
          </a:bodyPr>
          <a:lstStyle/>
          <a:p>
            <a:pPr algn="ctr">
              <a:defRPr/>
            </a:pPr>
            <a:r>
              <a:rPr lang="en-US" sz="4000" b="1" dirty="0">
                <a:solidFill>
                  <a:schemeClr val="accent2">
                    <a:lumMod val="60000"/>
                    <a:lumOff val="40000"/>
                  </a:schemeClr>
                </a:solidFill>
                <a:effectLst>
                  <a:outerShdw blurRad="38100" dist="38100" dir="2700000" algn="tl">
                    <a:srgbClr val="000000"/>
                  </a:outerShdw>
                </a:effectLst>
              </a:rPr>
              <a:t>Baseline Content </a:t>
            </a:r>
            <a:r>
              <a:rPr lang="en-US" sz="4000" b="1" dirty="0" smtClean="0">
                <a:solidFill>
                  <a:schemeClr val="accent2">
                    <a:lumMod val="60000"/>
                    <a:lumOff val="40000"/>
                  </a:schemeClr>
                </a:solidFill>
                <a:effectLst>
                  <a:outerShdw blurRad="38100" dist="38100" dir="2700000" algn="tl">
                    <a:srgbClr val="000000"/>
                  </a:outerShdw>
                </a:effectLst>
              </a:rPr>
              <a:t>Modules</a:t>
            </a:r>
            <a:endParaRPr sz="4000" b="1" dirty="0">
              <a:solidFill>
                <a:schemeClr val="bg1"/>
              </a:solidFill>
              <a:effectLst>
                <a:outerShdw blurRad="38100" dist="38100" dir="2700000" algn="tl">
                  <a:srgbClr val="000000"/>
                </a:outerShdw>
              </a:effectLst>
            </a:endParaRPr>
          </a:p>
        </p:txBody>
      </p:sp>
      <p:sp>
        <p:nvSpPr>
          <p:cNvPr id="19459" name="Content Placeholder 2"/>
          <p:cNvSpPr>
            <a:spLocks noGrp="1"/>
          </p:cNvSpPr>
          <p:nvPr>
            <p:ph sz="quarter" idx="1"/>
          </p:nvPr>
        </p:nvSpPr>
        <p:spPr>
          <a:xfrm>
            <a:off x="914400" y="1676400"/>
            <a:ext cx="8001000" cy="4876800"/>
          </a:xfrm>
        </p:spPr>
        <p:txBody>
          <a:bodyPr wrap="square" lIns="91440" tIns="45720" rIns="91440" bIns="45720" numCol="1" anchor="t" anchorCtr="0" compatLnSpc="1">
            <a:prstTxWarp prst="textNoShape">
              <a:avLst/>
            </a:prstTxWarp>
            <a:normAutofit/>
          </a:bodyPr>
          <a:lstStyle/>
          <a:p>
            <a:pPr marL="0" indent="0" eaLnBrk="1" hangingPunct="1">
              <a:spcBef>
                <a:spcPts val="600"/>
              </a:spcBef>
              <a:spcAft>
                <a:spcPct val="0"/>
              </a:spcAft>
              <a:buNone/>
              <a:defRPr/>
            </a:pPr>
            <a:r>
              <a:rPr lang="en-US" b="1" dirty="0" smtClean="0">
                <a:effectLst>
                  <a:outerShdw blurRad="38100" dist="38100" dir="2700000" algn="tl">
                    <a:srgbClr val="FFFFFF"/>
                  </a:outerShdw>
                </a:effectLst>
              </a:rPr>
              <a:t>Purposes:</a:t>
            </a:r>
            <a:endParaRPr lang="en-US" b="1" dirty="0">
              <a:effectLst>
                <a:outerShdw blurRad="38100" dist="38100" dir="2700000" algn="tl">
                  <a:srgbClr val="FFFFFF"/>
                </a:outerShdw>
              </a:effectLst>
            </a:endParaRPr>
          </a:p>
          <a:p>
            <a:pPr>
              <a:spcBef>
                <a:spcPts val="600"/>
              </a:spcBef>
              <a:spcAft>
                <a:spcPct val="0"/>
              </a:spcAft>
              <a:defRPr/>
            </a:pPr>
            <a:r>
              <a:rPr lang="en-US" b="1" dirty="0" smtClean="0">
                <a:effectLst>
                  <a:outerShdw blurRad="38100" dist="38100" dir="2700000" algn="tl">
                    <a:srgbClr val="FFFFFF"/>
                  </a:outerShdw>
                </a:effectLst>
              </a:rPr>
              <a:t>Increase literacy achievement</a:t>
            </a:r>
          </a:p>
          <a:p>
            <a:pPr>
              <a:spcBef>
                <a:spcPts val="600"/>
              </a:spcBef>
              <a:spcAft>
                <a:spcPct val="0"/>
              </a:spcAft>
              <a:defRPr/>
            </a:pPr>
            <a:r>
              <a:rPr lang="en-US" b="1" dirty="0" smtClean="0">
                <a:effectLst>
                  <a:outerShdw blurRad="38100" dist="38100" dir="2700000" algn="tl">
                    <a:srgbClr val="FFFFFF"/>
                  </a:outerShdw>
                </a:effectLst>
              </a:rPr>
              <a:t>Develop common language across grades/buildings</a:t>
            </a:r>
          </a:p>
          <a:p>
            <a:pPr>
              <a:spcBef>
                <a:spcPts val="600"/>
              </a:spcBef>
              <a:spcAft>
                <a:spcPct val="0"/>
              </a:spcAft>
              <a:defRPr/>
            </a:pPr>
            <a:r>
              <a:rPr lang="en-US" b="1" dirty="0" smtClean="0">
                <a:effectLst>
                  <a:outerShdw blurRad="38100" dist="38100" dir="2700000" algn="tl">
                    <a:srgbClr val="FFFFFF"/>
                  </a:outerShdw>
                </a:effectLst>
              </a:rPr>
              <a:t>Promote persistent and pervasive practices</a:t>
            </a:r>
          </a:p>
          <a:p>
            <a:pPr>
              <a:spcBef>
                <a:spcPts val="600"/>
              </a:spcBef>
              <a:spcAft>
                <a:spcPct val="0"/>
              </a:spcAft>
              <a:defRPr/>
            </a:pPr>
            <a:r>
              <a:rPr lang="en-US" b="1" dirty="0" smtClean="0">
                <a:effectLst>
                  <a:outerShdw blurRad="38100" dist="38100" dir="2700000" algn="tl">
                    <a:srgbClr val="FFFFFF"/>
                  </a:outerShdw>
                </a:effectLst>
              </a:rPr>
              <a:t>Baseline knowledge and skills to develop and accelerate implementation of the local comprehensive literacy plan</a:t>
            </a:r>
          </a:p>
        </p:txBody>
      </p:sp>
    </p:spTree>
    <p:extLst>
      <p:ext uri="{BB962C8B-B14F-4D97-AF65-F5344CB8AC3E}">
        <p14:creationId xmlns:p14="http://schemas.microsoft.com/office/powerpoint/2010/main" val="2730027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45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45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45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45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457200" y="152400"/>
            <a:ext cx="8229600" cy="1371600"/>
          </a:xfrm>
          <a:effectLst>
            <a:outerShdw blurRad="50800" dist="38100" dir="2700000" algn="tl" rotWithShape="0">
              <a:prstClr val="black">
                <a:alpha val="40000"/>
              </a:prstClr>
            </a:outerShdw>
          </a:effectLst>
        </p:spPr>
        <p:txBody>
          <a:bodyPr wrap="square" lIns="91440" tIns="45720" rIns="91440" bIns="45720" numCol="1" anchorCtr="0" compatLnSpc="1">
            <a:prstTxWarp prst="textNoShape">
              <a:avLst/>
            </a:prstTxWarp>
            <a:noAutofit/>
          </a:bodyPr>
          <a:lstStyle/>
          <a:p>
            <a:pPr algn="ctr" eaLnBrk="1" hangingPunct="1">
              <a:defRPr/>
            </a:pPr>
            <a:r>
              <a:rPr lang="en-US" sz="4800" b="1" dirty="0" smtClean="0">
                <a:solidFill>
                  <a:schemeClr val="accent2">
                    <a:lumMod val="60000"/>
                    <a:lumOff val="40000"/>
                  </a:schemeClr>
                </a:solidFill>
                <a:effectLst>
                  <a:outerShdw blurRad="38100" dist="38100" dir="2700000" algn="tl">
                    <a:srgbClr val="000000"/>
                  </a:outerShdw>
                </a:effectLst>
              </a:rPr>
              <a:t>Year 2 Continuation Grant</a:t>
            </a:r>
            <a:endParaRPr sz="4800" b="1" dirty="0">
              <a:solidFill>
                <a:schemeClr val="accent2">
                  <a:lumMod val="60000"/>
                  <a:lumOff val="40000"/>
                </a:schemeClr>
              </a:solidFill>
              <a:effectLst>
                <a:outerShdw blurRad="38100" dist="38100" dir="2700000" algn="tl">
                  <a:srgbClr val="000000"/>
                </a:outerShdw>
              </a:effectLst>
            </a:endParaRPr>
          </a:p>
        </p:txBody>
      </p:sp>
      <p:sp>
        <p:nvSpPr>
          <p:cNvPr id="19459" name="Content Placeholder 2"/>
          <p:cNvSpPr>
            <a:spLocks noGrp="1"/>
          </p:cNvSpPr>
          <p:nvPr>
            <p:ph sz="quarter" idx="1"/>
          </p:nvPr>
        </p:nvSpPr>
        <p:spPr>
          <a:xfrm>
            <a:off x="838200" y="1600201"/>
            <a:ext cx="7967663" cy="4724400"/>
          </a:xfrm>
        </p:spPr>
        <p:txBody>
          <a:bodyPr wrap="square" lIns="91440" tIns="45720" rIns="91440" bIns="45720" numCol="1" anchor="t" anchorCtr="0" compatLnSpc="1">
            <a:prstTxWarp prst="textNoShape">
              <a:avLst/>
            </a:prstTxWarp>
            <a:normAutofit/>
          </a:bodyPr>
          <a:lstStyle/>
          <a:p>
            <a:pPr marL="0" indent="0">
              <a:buNone/>
            </a:pPr>
            <a:r>
              <a:rPr lang="en-US" sz="2400" b="1" dirty="0" smtClean="0"/>
              <a:t>Year 2 Training </a:t>
            </a:r>
          </a:p>
          <a:p>
            <a:pPr marL="0" indent="0">
              <a:buNone/>
            </a:pPr>
            <a:r>
              <a:rPr lang="en-US" sz="2400" dirty="0" smtClean="0"/>
              <a:t>H.E.A.T</a:t>
            </a:r>
            <a:r>
              <a:rPr lang="en-US" sz="2400" dirty="0"/>
              <a:t>. training modules have been adapted to bring a </a:t>
            </a:r>
            <a:r>
              <a:rPr lang="en-US" sz="2400" dirty="0" smtClean="0"/>
              <a:t>greater</a:t>
            </a:r>
            <a:r>
              <a:rPr lang="en-US" dirty="0"/>
              <a:t> </a:t>
            </a:r>
            <a:r>
              <a:rPr lang="en-US" sz="2400" dirty="0" smtClean="0"/>
              <a:t>emphasis </a:t>
            </a:r>
            <a:r>
              <a:rPr lang="en-US" sz="2400" dirty="0"/>
              <a:t>on the relationship </a:t>
            </a:r>
            <a:r>
              <a:rPr lang="en-US" sz="2400" dirty="0" smtClean="0"/>
              <a:t>between:</a:t>
            </a:r>
          </a:p>
          <a:p>
            <a:pPr marL="457200" indent="-457200">
              <a:buFont typeface="+mj-lt"/>
              <a:buAutoNum type="arabicPeriod"/>
            </a:pPr>
            <a:r>
              <a:rPr lang="en-US" sz="2400" dirty="0" smtClean="0"/>
              <a:t>literacy </a:t>
            </a:r>
            <a:r>
              <a:rPr lang="en-US" sz="2400" dirty="0"/>
              <a:t>and higher order thinking, </a:t>
            </a:r>
            <a:endParaRPr lang="en-US" sz="2400" dirty="0" smtClean="0"/>
          </a:p>
          <a:p>
            <a:pPr marL="457200" indent="-457200">
              <a:buFont typeface="+mj-lt"/>
              <a:buAutoNum type="arabicPeriod"/>
            </a:pPr>
            <a:r>
              <a:rPr lang="en-US" sz="2400" dirty="0" smtClean="0"/>
              <a:t>literacy </a:t>
            </a:r>
            <a:r>
              <a:rPr lang="en-US" sz="2400" dirty="0"/>
              <a:t>and engaged learners, </a:t>
            </a:r>
            <a:endParaRPr lang="en-US" sz="2400" dirty="0" smtClean="0"/>
          </a:p>
          <a:p>
            <a:pPr marL="457200" indent="-457200">
              <a:buFont typeface="+mj-lt"/>
              <a:buAutoNum type="arabicPeriod"/>
            </a:pPr>
            <a:r>
              <a:rPr lang="en-US" sz="2400" dirty="0" smtClean="0"/>
              <a:t>literacy </a:t>
            </a:r>
            <a:r>
              <a:rPr lang="en-US" sz="2400" dirty="0"/>
              <a:t>and </a:t>
            </a:r>
            <a:r>
              <a:rPr lang="en-US" sz="2400" dirty="0" smtClean="0"/>
              <a:t>authentic connections</a:t>
            </a:r>
            <a:r>
              <a:rPr lang="en-US" sz="2400" dirty="0"/>
              <a:t>, and </a:t>
            </a:r>
            <a:endParaRPr lang="en-US" sz="2400" dirty="0" smtClean="0"/>
          </a:p>
          <a:p>
            <a:pPr marL="457200" indent="-457200">
              <a:buFont typeface="+mj-lt"/>
              <a:buAutoNum type="arabicPeriod"/>
            </a:pPr>
            <a:r>
              <a:rPr lang="en-US" sz="2400" dirty="0" smtClean="0"/>
              <a:t>literacy </a:t>
            </a:r>
            <a:r>
              <a:rPr lang="en-US" sz="2400" dirty="0"/>
              <a:t>and technology use. </a:t>
            </a:r>
            <a:endParaRPr lang="en-US" sz="2400" dirty="0" smtClean="0"/>
          </a:p>
          <a:p>
            <a:pPr marL="0" indent="0" eaLnBrk="1" hangingPunct="1">
              <a:spcBef>
                <a:spcPct val="0"/>
              </a:spcBef>
              <a:spcAft>
                <a:spcPct val="0"/>
              </a:spcAft>
              <a:buNone/>
              <a:defRPr/>
            </a:pPr>
            <a:r>
              <a:rPr lang="en-US" sz="2400" b="1" dirty="0" smtClean="0">
                <a:solidFill>
                  <a:srgbClr val="232D47"/>
                </a:solidFill>
                <a:effectLst/>
                <a:latin typeface="Cambria" pitchFamily="18" charset="0"/>
                <a:ea typeface="Times New Roman" pitchFamily="-72" charset="0"/>
                <a:cs typeface="Times New Roman" pitchFamily="-72" charset="0"/>
              </a:rPr>
              <a:t> </a:t>
            </a:r>
            <a:endParaRPr lang="en-US" sz="2400" b="1" dirty="0" smtClean="0">
              <a:solidFill>
                <a:srgbClr val="232D47"/>
              </a:solidFill>
              <a:effectLst/>
              <a:latin typeface="Cambria" pitchFamily="18" charset="0"/>
              <a:ea typeface="Times New Roman" pitchFamily="-72" charset="0"/>
              <a:cs typeface="Times New Roman" pitchFamily="-72" charset="0"/>
            </a:endParaRPr>
          </a:p>
          <a:p>
            <a:pPr marL="0" eaLnBrk="1" hangingPunct="1">
              <a:defRPr/>
            </a:pPr>
            <a:endParaRPr lang="en-US" dirty="0" smtClean="0">
              <a:effectLst>
                <a:outerShdw blurRad="38100" dist="38100" dir="2700000" algn="tl">
                  <a:srgbClr val="FFFFFF"/>
                </a:outerShdw>
              </a:effectLst>
            </a:endParaRPr>
          </a:p>
        </p:txBody>
      </p:sp>
    </p:spTree>
    <p:extLst>
      <p:ext uri="{BB962C8B-B14F-4D97-AF65-F5344CB8AC3E}">
        <p14:creationId xmlns:p14="http://schemas.microsoft.com/office/powerpoint/2010/main" val="2203993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45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pPr marL="0" indent="0">
              <a:buNone/>
            </a:pPr>
            <a:r>
              <a:rPr lang="en-US" b="1" dirty="0" smtClean="0"/>
              <a:t>Continue Trainings</a:t>
            </a:r>
          </a:p>
          <a:p>
            <a:r>
              <a:rPr lang="en-US" dirty="0" smtClean="0"/>
              <a:t>Baseline </a:t>
            </a:r>
            <a:r>
              <a:rPr lang="en-US" dirty="0"/>
              <a:t>Content Modules - 75% of target group teachers will be trained by September 30, 2014</a:t>
            </a:r>
            <a:r>
              <a:rPr lang="en-US" dirty="0" smtClean="0"/>
              <a:t>.</a:t>
            </a:r>
          </a:p>
          <a:p>
            <a:r>
              <a:rPr lang="en-US" dirty="0" smtClean="0"/>
              <a:t>H.E.A.T. - a </a:t>
            </a:r>
            <a:r>
              <a:rPr lang="en-US" dirty="0"/>
              <a:t>significant number of teachers and administrators who have already participated in baseline training will extend their knowledge and skills by attending the appropriate H.E.A.T. literacy </a:t>
            </a:r>
            <a:r>
              <a:rPr lang="en-US" dirty="0" smtClean="0"/>
              <a:t>trainings</a:t>
            </a:r>
          </a:p>
          <a:p>
            <a:endParaRPr lang="en-US" dirty="0">
              <a:effectLst>
                <a:outerShdw blurRad="38100" dist="38100" dir="2700000" algn="tl">
                  <a:srgbClr val="FFFFFF"/>
                </a:outerShdw>
              </a:effectLst>
            </a:endParaRPr>
          </a:p>
          <a:p>
            <a:pPr marL="0" indent="0">
              <a:buNone/>
            </a:pPr>
            <a:r>
              <a:rPr lang="en-US" b="1" dirty="0" smtClean="0">
                <a:effectLst>
                  <a:outerShdw blurRad="38100" dist="38100" dir="2700000" algn="tl">
                    <a:srgbClr val="FFFFFF"/>
                  </a:outerShdw>
                </a:effectLst>
              </a:rPr>
              <a:t>Focus on Sustainability</a:t>
            </a:r>
          </a:p>
          <a:p>
            <a:r>
              <a:rPr lang="en-US" dirty="0" smtClean="0"/>
              <a:t>Building </a:t>
            </a:r>
            <a:r>
              <a:rPr lang="en-US" dirty="0"/>
              <a:t>a culture of continuous and sustainable </a:t>
            </a:r>
            <a:r>
              <a:rPr lang="en-US" dirty="0" smtClean="0"/>
              <a:t>improvement</a:t>
            </a:r>
          </a:p>
          <a:p>
            <a:r>
              <a:rPr lang="en-US" dirty="0" smtClean="0"/>
              <a:t>Coaches help teachers implement information from Baseline Content Modules and H.E.A.T.</a:t>
            </a:r>
            <a:endParaRPr lang="en-US" dirty="0"/>
          </a:p>
          <a:p>
            <a:endParaRPr lang="en-US" dirty="0"/>
          </a:p>
        </p:txBody>
      </p:sp>
      <p:sp>
        <p:nvSpPr>
          <p:cNvPr id="4" name="Title 1"/>
          <p:cNvSpPr>
            <a:spLocks noGrp="1"/>
          </p:cNvSpPr>
          <p:nvPr>
            <p:ph type="title"/>
          </p:nvPr>
        </p:nvSpPr>
        <p:spPr>
          <a:effectLst>
            <a:outerShdw blurRad="50800" dist="38100" dir="2700000" algn="tl" rotWithShape="0">
              <a:prstClr val="black">
                <a:alpha val="40000"/>
              </a:prstClr>
            </a:outerShdw>
          </a:effectLst>
        </p:spPr>
        <p:txBody>
          <a:bodyPr wrap="square" lIns="91440" tIns="45720" rIns="91440" bIns="45720" numCol="1" anchorCtr="0" compatLnSpc="1">
            <a:prstTxWarp prst="textNoShape">
              <a:avLst/>
            </a:prstTxWarp>
            <a:noAutofit/>
          </a:bodyPr>
          <a:lstStyle/>
          <a:p>
            <a:pPr algn="ctr" eaLnBrk="1" hangingPunct="1">
              <a:defRPr/>
            </a:pPr>
            <a:r>
              <a:rPr lang="en-US" sz="4800" b="1" dirty="0" smtClean="0">
                <a:solidFill>
                  <a:schemeClr val="accent2">
                    <a:lumMod val="60000"/>
                    <a:lumOff val="40000"/>
                  </a:schemeClr>
                </a:solidFill>
                <a:effectLst>
                  <a:outerShdw blurRad="38100" dist="38100" dir="2700000" algn="tl">
                    <a:srgbClr val="000000"/>
                  </a:outerShdw>
                </a:effectLst>
              </a:rPr>
              <a:t>Year </a:t>
            </a:r>
            <a:r>
              <a:rPr lang="en-US" sz="4800" b="1" dirty="0" smtClean="0">
                <a:solidFill>
                  <a:schemeClr val="accent2">
                    <a:lumMod val="60000"/>
                    <a:lumOff val="40000"/>
                  </a:schemeClr>
                </a:solidFill>
                <a:effectLst>
                  <a:outerShdw blurRad="38100" dist="38100" dir="2700000" algn="tl">
                    <a:srgbClr val="000000"/>
                  </a:outerShdw>
                </a:effectLst>
              </a:rPr>
              <a:t>3 </a:t>
            </a:r>
            <a:r>
              <a:rPr lang="en-US" sz="4800" b="1" dirty="0" smtClean="0">
                <a:solidFill>
                  <a:schemeClr val="accent2">
                    <a:lumMod val="60000"/>
                    <a:lumOff val="40000"/>
                  </a:schemeClr>
                </a:solidFill>
                <a:effectLst>
                  <a:outerShdw blurRad="38100" dist="38100" dir="2700000" algn="tl">
                    <a:srgbClr val="000000"/>
                  </a:outerShdw>
                </a:effectLst>
              </a:rPr>
              <a:t>Continuation Grant</a:t>
            </a:r>
            <a:endParaRPr sz="4800" b="1" dirty="0">
              <a:solidFill>
                <a:schemeClr val="accent2">
                  <a:lumMod val="60000"/>
                  <a:lumOff val="40000"/>
                </a:schemeClr>
              </a:solidFill>
              <a:effectLst>
                <a:outerShdw blurRad="38100" dist="38100" dir="2700000" algn="tl">
                  <a:srgbClr val="000000"/>
                </a:outerShdw>
              </a:effectLst>
            </a:endParaRPr>
          </a:p>
        </p:txBody>
      </p:sp>
    </p:spTree>
    <p:extLst>
      <p:ext uri="{BB962C8B-B14F-4D97-AF65-F5344CB8AC3E}">
        <p14:creationId xmlns:p14="http://schemas.microsoft.com/office/powerpoint/2010/main" val="22734684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Pennsylvania Institute for </a:t>
            </a:r>
            <a:br>
              <a:rPr lang="en-US" dirty="0"/>
            </a:br>
            <a:r>
              <a:rPr lang="en-US" dirty="0"/>
              <a:t>Instructional Coaching (PIIC)</a:t>
            </a:r>
          </a:p>
        </p:txBody>
      </p:sp>
      <p:sp>
        <p:nvSpPr>
          <p:cNvPr id="3" name="Content Placeholder 2"/>
          <p:cNvSpPr>
            <a:spLocks noGrp="1"/>
          </p:cNvSpPr>
          <p:nvPr>
            <p:ph idx="1"/>
          </p:nvPr>
        </p:nvSpPr>
        <p:spPr/>
        <p:txBody>
          <a:bodyPr/>
          <a:lstStyle/>
          <a:p>
            <a:r>
              <a:rPr lang="en-US" b="1" dirty="0"/>
              <a:t>PIIC's Mission: </a:t>
            </a:r>
            <a:r>
              <a:rPr lang="en-US" dirty="0"/>
              <a:t>To support instructional coaching which helps teachers strengthen instructional practice, increase student engagement, and improve student learning.</a:t>
            </a:r>
          </a:p>
          <a:p>
            <a:r>
              <a:rPr lang="en-US" b="1" dirty="0"/>
              <a:t>Vision: </a:t>
            </a:r>
            <a:r>
              <a:rPr lang="en-US" dirty="0"/>
              <a:t>PIIC works to build teacher capacity as a means of increasing student engagement and improving student </a:t>
            </a:r>
            <a:r>
              <a:rPr lang="en-US" dirty="0" smtClean="0"/>
              <a:t>achievement.</a:t>
            </a:r>
          </a:p>
          <a:p>
            <a:r>
              <a:rPr lang="en-US" b="1" dirty="0" smtClean="0"/>
              <a:t>PIIC </a:t>
            </a:r>
            <a:r>
              <a:rPr lang="en-US" b="1" dirty="0"/>
              <a:t>defines an instructional coach as</a:t>
            </a:r>
            <a:r>
              <a:rPr lang="en-US" dirty="0"/>
              <a:t> someone whose chief professional responsibility is to bring evidence-based practices into classrooms by working with teachers and other school leaders.</a:t>
            </a:r>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62200" y="5410200"/>
            <a:ext cx="4572000" cy="1143000"/>
          </a:xfrm>
          <a:prstGeom prst="rect">
            <a:avLst/>
          </a:prstGeom>
        </p:spPr>
      </p:pic>
    </p:spTree>
    <p:extLst>
      <p:ext uri="{BB962C8B-B14F-4D97-AF65-F5344CB8AC3E}">
        <p14:creationId xmlns:p14="http://schemas.microsoft.com/office/powerpoint/2010/main" val="5475299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Pennsylvania Institute for </a:t>
            </a:r>
            <a:br>
              <a:rPr lang="en-US" dirty="0"/>
            </a:br>
            <a:r>
              <a:rPr lang="en-US" dirty="0"/>
              <a:t>Instructional Coaching (PIIC)</a:t>
            </a:r>
          </a:p>
        </p:txBody>
      </p:sp>
      <p:graphicFrame>
        <p:nvGraphicFramePr>
          <p:cNvPr id="4" name="Table 3"/>
          <p:cNvGraphicFramePr>
            <a:graphicFrameLocks noGrp="1"/>
          </p:cNvGraphicFramePr>
          <p:nvPr>
            <p:extLst>
              <p:ext uri="{D42A27DB-BD31-4B8C-83A1-F6EECF244321}">
                <p14:modId xmlns:p14="http://schemas.microsoft.com/office/powerpoint/2010/main" val="3619298569"/>
              </p:ext>
            </p:extLst>
          </p:nvPr>
        </p:nvGraphicFramePr>
        <p:xfrm>
          <a:off x="609599" y="1676400"/>
          <a:ext cx="7867228" cy="4572000"/>
        </p:xfrm>
        <a:graphic>
          <a:graphicData uri="http://schemas.openxmlformats.org/drawingml/2006/table">
            <a:tbl>
              <a:tblPr firstRow="1" firstCol="1" lastRow="1" lastCol="1" bandRow="1" bandCol="1">
                <a:tableStyleId>{5C22544A-7EE6-4342-B048-85BDC9FD1C3A}</a:tableStyleId>
              </a:tblPr>
              <a:tblGrid>
                <a:gridCol w="3933614"/>
                <a:gridCol w="3933614"/>
              </a:tblGrid>
              <a:tr h="537107">
                <a:tc>
                  <a:txBody>
                    <a:bodyPr/>
                    <a:lstStyle/>
                    <a:p>
                      <a:pPr marL="0" marR="0" algn="l">
                        <a:spcBef>
                          <a:spcPts val="0"/>
                        </a:spcBef>
                        <a:spcAft>
                          <a:spcPts val="0"/>
                        </a:spcAft>
                      </a:pPr>
                      <a:r>
                        <a:rPr lang="en-US" sz="2500" dirty="0">
                          <a:effectLst/>
                        </a:rPr>
                        <a:t>One on one </a:t>
                      </a:r>
                      <a:r>
                        <a:rPr lang="en-US" sz="2500" dirty="0" smtClean="0">
                          <a:effectLst/>
                        </a:rPr>
                        <a:t>support</a:t>
                      </a:r>
                      <a:r>
                        <a:rPr lang="en-US" sz="2500" dirty="0">
                          <a:effectLst/>
                        </a:rPr>
                        <a:t>	</a:t>
                      </a:r>
                      <a:endParaRPr lang="en-US" sz="2500" dirty="0">
                        <a:effectLst/>
                        <a:latin typeface="Times New Roman"/>
                        <a:ea typeface="Times New Roman"/>
                      </a:endParaRPr>
                    </a:p>
                  </a:txBody>
                  <a:tcPr marL="60960" marR="60960" marT="0" marB="0"/>
                </a:tc>
                <a:tc>
                  <a:txBody>
                    <a:bodyPr/>
                    <a:lstStyle/>
                    <a:p>
                      <a:pPr marL="0" marR="0" algn="l">
                        <a:spcBef>
                          <a:spcPts val="0"/>
                        </a:spcBef>
                        <a:spcAft>
                          <a:spcPts val="0"/>
                        </a:spcAft>
                      </a:pPr>
                      <a:r>
                        <a:rPr lang="en-US" sz="2500" dirty="0">
                          <a:effectLst/>
                        </a:rPr>
                        <a:t>Evidence based literacy practices and research-based instructional </a:t>
                      </a:r>
                      <a:r>
                        <a:rPr lang="en-US" sz="2500" dirty="0" smtClean="0">
                          <a:effectLst/>
                        </a:rPr>
                        <a:t>techniques</a:t>
                      </a:r>
                    </a:p>
                    <a:p>
                      <a:pPr marL="0" marR="0" algn="l">
                        <a:spcBef>
                          <a:spcPts val="0"/>
                        </a:spcBef>
                        <a:spcAft>
                          <a:spcPts val="0"/>
                        </a:spcAft>
                      </a:pPr>
                      <a:endParaRPr lang="en-US" sz="2500" dirty="0" smtClean="0">
                        <a:effectLst/>
                        <a:latin typeface="Times New Roman"/>
                        <a:ea typeface="Times New Roman"/>
                      </a:endParaRPr>
                    </a:p>
                    <a:p>
                      <a:pPr marL="0" marR="0" algn="l">
                        <a:spcBef>
                          <a:spcPts val="0"/>
                        </a:spcBef>
                        <a:spcAft>
                          <a:spcPts val="0"/>
                        </a:spcAft>
                      </a:pPr>
                      <a:endParaRPr lang="en-US" sz="2500" dirty="0">
                        <a:effectLst/>
                        <a:latin typeface="Times New Roman"/>
                        <a:ea typeface="Times New Roman"/>
                      </a:endParaRPr>
                    </a:p>
                  </a:txBody>
                  <a:tcPr marL="60960" marR="60960" marT="0" marB="0"/>
                </a:tc>
              </a:tr>
              <a:tr h="537107">
                <a:tc>
                  <a:txBody>
                    <a:bodyPr/>
                    <a:lstStyle/>
                    <a:p>
                      <a:pPr marL="0" marR="0" algn="l">
                        <a:spcBef>
                          <a:spcPts val="0"/>
                        </a:spcBef>
                        <a:spcAft>
                          <a:spcPts val="0"/>
                        </a:spcAft>
                      </a:pPr>
                      <a:r>
                        <a:rPr lang="en-US" sz="2500" dirty="0">
                          <a:effectLst/>
                        </a:rPr>
                        <a:t>Reflective and non-evaluative </a:t>
                      </a:r>
                      <a:r>
                        <a:rPr lang="en-US" sz="2500" dirty="0" smtClean="0">
                          <a:effectLst/>
                        </a:rPr>
                        <a:t>practice</a:t>
                      </a:r>
                      <a:endParaRPr lang="en-US" sz="2500" dirty="0">
                        <a:effectLst/>
                        <a:latin typeface="Times New Roman"/>
                        <a:ea typeface="Times New Roman"/>
                      </a:endParaRPr>
                    </a:p>
                  </a:txBody>
                  <a:tcPr marL="60960" marR="60960" marT="0" marB="0"/>
                </a:tc>
                <a:tc>
                  <a:txBody>
                    <a:bodyPr/>
                    <a:lstStyle/>
                    <a:p>
                      <a:pPr marL="0" marR="0" algn="l">
                        <a:spcBef>
                          <a:spcPts val="0"/>
                        </a:spcBef>
                        <a:spcAft>
                          <a:spcPts val="0"/>
                        </a:spcAft>
                      </a:pPr>
                      <a:r>
                        <a:rPr lang="en-US" sz="2500" dirty="0">
                          <a:effectLst/>
                        </a:rPr>
                        <a:t>Collecting and analyzing data to identify student needs, assess changes in instructional practice and measure student </a:t>
                      </a:r>
                      <a:r>
                        <a:rPr lang="en-US" sz="2500" dirty="0" smtClean="0">
                          <a:effectLst/>
                        </a:rPr>
                        <a:t>progress</a:t>
                      </a:r>
                      <a:endParaRPr lang="en-US" sz="2500" dirty="0">
                        <a:effectLst/>
                        <a:latin typeface="Times New Roman"/>
                        <a:ea typeface="Times New Roman"/>
                      </a:endParaRPr>
                    </a:p>
                  </a:txBody>
                  <a:tcPr marL="60960" marR="60960" marT="0" marB="0"/>
                </a:tc>
              </a:tr>
            </a:tbl>
          </a:graphicData>
        </a:graphic>
      </p:graphicFrame>
    </p:spTree>
    <p:extLst>
      <p:ext uri="{BB962C8B-B14F-4D97-AF65-F5344CB8AC3E}">
        <p14:creationId xmlns:p14="http://schemas.microsoft.com/office/powerpoint/2010/main" val="29650604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Pennsylvania Institute for </a:t>
            </a:r>
            <a:br>
              <a:rPr lang="en-US" dirty="0" smtClean="0"/>
            </a:br>
            <a:r>
              <a:rPr lang="en-US" dirty="0" smtClean="0"/>
              <a:t>Instructional Coaching (PIIC)</a:t>
            </a:r>
            <a:endParaRPr lang="en-US" dirty="0"/>
          </a:p>
        </p:txBody>
      </p:sp>
      <p:sp>
        <p:nvSpPr>
          <p:cNvPr id="3" name="Content Placeholder 2"/>
          <p:cNvSpPr>
            <a:spLocks noGrp="1"/>
          </p:cNvSpPr>
          <p:nvPr>
            <p:ph idx="1"/>
          </p:nvPr>
        </p:nvSpPr>
        <p:spPr/>
        <p:txBody>
          <a:bodyPr/>
          <a:lstStyle/>
          <a:p>
            <a:r>
              <a:rPr lang="en-US" dirty="0" smtClean="0"/>
              <a:t>Professional Learning Opportunities (PLOs)</a:t>
            </a:r>
          </a:p>
          <a:p>
            <a:pPr lvl="1"/>
            <a:r>
              <a:rPr lang="en-US" dirty="0" smtClean="0"/>
              <a:t>September 29-October 1, 2014</a:t>
            </a:r>
          </a:p>
          <a:p>
            <a:pPr lvl="1"/>
            <a:r>
              <a:rPr lang="en-US" dirty="0" smtClean="0"/>
              <a:t>January 12-14, 2015</a:t>
            </a:r>
          </a:p>
          <a:p>
            <a:pPr lvl="1"/>
            <a:r>
              <a:rPr lang="en-US" dirty="0" smtClean="0"/>
              <a:t>May 4-6, 2015</a:t>
            </a:r>
          </a:p>
          <a:p>
            <a:r>
              <a:rPr lang="en-US" dirty="0" smtClean="0"/>
              <a:t>6 participants from AIU3</a:t>
            </a:r>
          </a:p>
          <a:p>
            <a:pPr lvl="1"/>
            <a:r>
              <a:rPr lang="en-US" dirty="0" smtClean="0"/>
              <a:t>Commit to attend 2 of the 3 PLOs</a:t>
            </a:r>
          </a:p>
          <a:p>
            <a:pPr lvl="1"/>
            <a:r>
              <a:rPr lang="en-US" dirty="0" smtClean="0"/>
              <a:t>Commit to sharing information with other AIU coaches and administrators/teachers in your district</a:t>
            </a:r>
          </a:p>
          <a:p>
            <a:r>
              <a:rPr lang="en-US" dirty="0" smtClean="0"/>
              <a:t>PIIC PLO information will be shared at monthly coach meetings via turnarounds by participants</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67200" y="5410200"/>
            <a:ext cx="4572000" cy="1143000"/>
          </a:xfrm>
          <a:prstGeom prst="rect">
            <a:avLst/>
          </a:prstGeom>
        </p:spPr>
      </p:pic>
    </p:spTree>
    <p:extLst>
      <p:ext uri="{BB962C8B-B14F-4D97-AF65-F5344CB8AC3E}">
        <p14:creationId xmlns:p14="http://schemas.microsoft.com/office/powerpoint/2010/main" val="35404433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Penn Literacy Network (PLN)</a:t>
            </a:r>
            <a:endParaRPr lang="en-US" dirty="0"/>
          </a:p>
        </p:txBody>
      </p:sp>
      <p:sp>
        <p:nvSpPr>
          <p:cNvPr id="3" name="Content Placeholder 2"/>
          <p:cNvSpPr>
            <a:spLocks noGrp="1"/>
          </p:cNvSpPr>
          <p:nvPr>
            <p:ph idx="1"/>
          </p:nvPr>
        </p:nvSpPr>
        <p:spPr/>
        <p:txBody>
          <a:bodyPr>
            <a:normAutofit fontScale="70000" lnSpcReduction="20000"/>
          </a:bodyPr>
          <a:lstStyle/>
          <a:p>
            <a:r>
              <a:rPr lang="en-US" dirty="0" smtClean="0"/>
              <a:t>Secondary teachers are involved in the constant process of increasing students’ active reading and writing abilities using a variety of texts within the high-pressure environment of state accountability. There is a growing philosophy that every teacher is a literacy teacher, a view that is becoming increasingly important as schools prepare for standards-based learning which places an </a:t>
            </a:r>
            <a:r>
              <a:rPr lang="en-US" b="1" dirty="0" smtClean="0">
                <a:solidFill>
                  <a:srgbClr val="FF0000"/>
                </a:solidFill>
              </a:rPr>
              <a:t>emphasis on content literacy. </a:t>
            </a:r>
            <a:r>
              <a:rPr lang="en-US" dirty="0" smtClean="0"/>
              <a:t>Throughout this course, participants learn and share a variety of practical strategies and research based frameworks for integrating PLN into their schools to encourage student engagement with rich reading writing talking listening best practices strategies. </a:t>
            </a:r>
            <a:r>
              <a:rPr lang="en-US" b="1" dirty="0" smtClean="0">
                <a:solidFill>
                  <a:srgbClr val="FF0000"/>
                </a:solidFill>
              </a:rPr>
              <a:t>This is not an add-on approach to teaching and learning; it is a set of theoretical frameworks for guiding best practice and decision-making using whatever curricula are in place. </a:t>
            </a:r>
            <a:r>
              <a:rPr lang="en-US" dirty="0" smtClean="0"/>
              <a:t>The course provides opportunities for hands-on learning, reflection and the development of common language about literacy, particularly in the areas of reading and writing to learn. This work is based on the teachings of Dr. Morton </a:t>
            </a:r>
            <a:r>
              <a:rPr lang="en-US" dirty="0" err="1" smtClean="0"/>
              <a:t>Botel</a:t>
            </a:r>
            <a:r>
              <a:rPr lang="en-US" dirty="0" smtClean="0"/>
              <a:t>, University of PA Emeritus Professor and Founder/Senior Advisor of PLN.</a:t>
            </a:r>
          </a:p>
          <a:p>
            <a:r>
              <a:rPr lang="en-US" b="1" dirty="0" smtClean="0">
                <a:solidFill>
                  <a:srgbClr val="FF0000"/>
                </a:solidFill>
              </a:rPr>
              <a:t>Participants are active readers, writers, talkers and listeners in this course. The course provides a paradigm for classroom engagement that is best learned through experience. </a:t>
            </a:r>
            <a:r>
              <a:rPr lang="en-US" dirty="0" smtClean="0"/>
              <a:t>We are a community of learners and we will all contribute to one another’s professional growth.</a:t>
            </a:r>
          </a:p>
          <a:p>
            <a:endParaRPr lang="en-US" dirty="0"/>
          </a:p>
        </p:txBody>
      </p:sp>
    </p:spTree>
    <p:extLst>
      <p:ext uri="{BB962C8B-B14F-4D97-AF65-F5344CB8AC3E}">
        <p14:creationId xmlns:p14="http://schemas.microsoft.com/office/powerpoint/2010/main" val="302617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Penn Literacy Network (PLN)</a:t>
            </a:r>
            <a:endParaRPr lang="en-US" dirty="0"/>
          </a:p>
        </p:txBody>
      </p:sp>
      <p:sp>
        <p:nvSpPr>
          <p:cNvPr id="3" name="Content Placeholder 2"/>
          <p:cNvSpPr>
            <a:spLocks noGrp="1"/>
          </p:cNvSpPr>
          <p:nvPr>
            <p:ph idx="1"/>
          </p:nvPr>
        </p:nvSpPr>
        <p:spPr/>
        <p:txBody>
          <a:bodyPr>
            <a:normAutofit/>
          </a:bodyPr>
          <a:lstStyle/>
          <a:p>
            <a:r>
              <a:rPr lang="en-US" dirty="0" smtClean="0"/>
              <a:t>Hampton High School, 8:30-2:30</a:t>
            </a:r>
          </a:p>
          <a:p>
            <a:r>
              <a:rPr lang="en-US" dirty="0" smtClean="0"/>
              <a:t>Dates:</a:t>
            </a:r>
          </a:p>
          <a:p>
            <a:pPr lvl="1"/>
            <a:r>
              <a:rPr lang="en-US" dirty="0" smtClean="0"/>
              <a:t>October 8</a:t>
            </a:r>
          </a:p>
          <a:p>
            <a:pPr lvl="1"/>
            <a:r>
              <a:rPr lang="en-US" dirty="0"/>
              <a:t>November 6, 2014</a:t>
            </a:r>
          </a:p>
          <a:p>
            <a:pPr lvl="1"/>
            <a:r>
              <a:rPr lang="en-US" dirty="0" smtClean="0"/>
              <a:t>January </a:t>
            </a:r>
            <a:r>
              <a:rPr lang="en-US" dirty="0"/>
              <a:t>21, 2105</a:t>
            </a:r>
          </a:p>
          <a:p>
            <a:pPr lvl="1"/>
            <a:r>
              <a:rPr lang="en-US" dirty="0" smtClean="0"/>
              <a:t>February </a:t>
            </a:r>
            <a:r>
              <a:rPr lang="en-US" dirty="0"/>
              <a:t>18, 2015</a:t>
            </a:r>
          </a:p>
          <a:p>
            <a:pPr lvl="1"/>
            <a:r>
              <a:rPr lang="en-US" dirty="0" smtClean="0"/>
              <a:t>(Snow </a:t>
            </a:r>
            <a:r>
              <a:rPr lang="en-US" dirty="0"/>
              <a:t>make-up date = March 18, 2015)</a:t>
            </a:r>
          </a:p>
          <a:p>
            <a:pPr lvl="1"/>
            <a:r>
              <a:rPr lang="en-US" dirty="0" smtClean="0"/>
              <a:t>April </a:t>
            </a:r>
            <a:r>
              <a:rPr lang="en-US" dirty="0"/>
              <a:t>8, 2015</a:t>
            </a:r>
          </a:p>
          <a:p>
            <a:r>
              <a:rPr lang="en-US" dirty="0" smtClean="0"/>
              <a:t>Lunch provided ($5 per session)</a:t>
            </a:r>
          </a:p>
          <a:p>
            <a:r>
              <a:rPr lang="en-US" b="1" u="sng" dirty="0" smtClean="0"/>
              <a:t>Participating schools:</a:t>
            </a:r>
            <a:r>
              <a:rPr lang="en-US" dirty="0" smtClean="0"/>
              <a:t> Recruit teams; registration info will be coming soon</a:t>
            </a:r>
          </a:p>
          <a:p>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1200" y="2328430"/>
            <a:ext cx="3048000" cy="1042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274379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err="1" smtClean="0"/>
              <a:t>KtO</a:t>
            </a:r>
            <a:r>
              <a:rPr lang="en-US" dirty="0" smtClean="0"/>
              <a:t> Year 3</a:t>
            </a:r>
            <a:endParaRPr lang="en-US" dirty="0"/>
          </a:p>
        </p:txBody>
      </p:sp>
      <p:sp>
        <p:nvSpPr>
          <p:cNvPr id="3" name="Subtitle 2"/>
          <p:cNvSpPr>
            <a:spLocks noGrp="1"/>
          </p:cNvSpPr>
          <p:nvPr>
            <p:ph type="subTitle" idx="1"/>
          </p:nvPr>
        </p:nvSpPr>
        <p:spPr/>
        <p:txBody>
          <a:bodyPr/>
          <a:lstStyle/>
          <a:p>
            <a:r>
              <a:rPr lang="en-US" dirty="0"/>
              <a:t>AIU3 Coaches’ Workshop</a:t>
            </a:r>
          </a:p>
          <a:p>
            <a:r>
              <a:rPr lang="en-US" dirty="0"/>
              <a:t>September 11, </a:t>
            </a:r>
            <a:r>
              <a:rPr lang="en-US" dirty="0" smtClean="0"/>
              <a:t>2014</a:t>
            </a:r>
            <a:endParaRPr lang="en-US" dirty="0"/>
          </a:p>
        </p:txBody>
      </p:sp>
    </p:spTree>
    <p:extLst>
      <p:ext uri="{BB962C8B-B14F-4D97-AF65-F5344CB8AC3E}">
        <p14:creationId xmlns:p14="http://schemas.microsoft.com/office/powerpoint/2010/main" val="14163563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0" y="381000"/>
            <a:ext cx="9144000" cy="1371600"/>
          </a:xfrm>
          <a:effectLst>
            <a:outerShdw blurRad="50800" dist="38100" dir="2700000" algn="tl" rotWithShape="0">
              <a:prstClr val="black">
                <a:alpha val="40000"/>
              </a:prstClr>
            </a:outerShdw>
          </a:effectLst>
        </p:spPr>
        <p:txBody>
          <a:bodyPr wrap="square" lIns="91440" tIns="45720" rIns="91440" bIns="45720" numCol="1" anchorCtr="0" compatLnSpc="1">
            <a:prstTxWarp prst="textNoShape">
              <a:avLst/>
            </a:prstTxWarp>
            <a:noAutofit/>
          </a:bodyPr>
          <a:lstStyle/>
          <a:p>
            <a:pPr algn="ctr" eaLnBrk="1" hangingPunct="1">
              <a:defRPr/>
            </a:pPr>
            <a:r>
              <a:rPr lang="en-US" sz="4800" b="1" dirty="0" smtClean="0">
                <a:solidFill>
                  <a:schemeClr val="accent2">
                    <a:lumMod val="60000"/>
                    <a:lumOff val="40000"/>
                  </a:schemeClr>
                </a:solidFill>
                <a:effectLst>
                  <a:outerShdw blurRad="38100" dist="38100" dir="2700000" algn="tl">
                    <a:srgbClr val="000000"/>
                  </a:outerShdw>
                </a:effectLst>
              </a:rPr>
              <a:t>Pennsylvania’s Literacy </a:t>
            </a:r>
            <a:br>
              <a:rPr lang="en-US" sz="4800" b="1" dirty="0" smtClean="0">
                <a:solidFill>
                  <a:schemeClr val="accent2">
                    <a:lumMod val="60000"/>
                    <a:lumOff val="40000"/>
                  </a:schemeClr>
                </a:solidFill>
                <a:effectLst>
                  <a:outerShdw blurRad="38100" dist="38100" dir="2700000" algn="tl">
                    <a:srgbClr val="000000"/>
                  </a:outerShdw>
                </a:effectLst>
              </a:rPr>
            </a:br>
            <a:r>
              <a:rPr lang="en-US" sz="4800" b="1" dirty="0" smtClean="0">
                <a:solidFill>
                  <a:schemeClr val="accent2">
                    <a:lumMod val="60000"/>
                    <a:lumOff val="40000"/>
                  </a:schemeClr>
                </a:solidFill>
                <a:effectLst>
                  <a:outerShdw blurRad="38100" dist="38100" dir="2700000" algn="tl">
                    <a:srgbClr val="000000"/>
                  </a:outerShdw>
                </a:effectLst>
              </a:rPr>
              <a:t>Grant  Goals </a:t>
            </a:r>
            <a:endParaRPr sz="4800" b="1" dirty="0">
              <a:solidFill>
                <a:schemeClr val="accent2">
                  <a:lumMod val="60000"/>
                  <a:lumOff val="40000"/>
                </a:schemeClr>
              </a:solidFill>
              <a:effectLst>
                <a:outerShdw blurRad="38100" dist="38100" dir="2700000" algn="tl">
                  <a:srgbClr val="000000"/>
                </a:outerShdw>
              </a:effectLst>
            </a:endParaRPr>
          </a:p>
        </p:txBody>
      </p:sp>
      <p:sp>
        <p:nvSpPr>
          <p:cNvPr id="19459" name="Content Placeholder 2"/>
          <p:cNvSpPr>
            <a:spLocks noGrp="1"/>
          </p:cNvSpPr>
          <p:nvPr>
            <p:ph sz="quarter" idx="1"/>
          </p:nvPr>
        </p:nvSpPr>
        <p:spPr>
          <a:xfrm>
            <a:off x="762000" y="1916113"/>
            <a:ext cx="7967663" cy="4408487"/>
          </a:xfrm>
        </p:spPr>
        <p:txBody>
          <a:bodyPr wrap="square" lIns="91440" tIns="45720" rIns="91440" bIns="45720" numCol="1" anchor="t" anchorCtr="0" compatLnSpc="1">
            <a:prstTxWarp prst="textNoShape">
              <a:avLst/>
            </a:prstTxWarp>
            <a:normAutofit fontScale="92500" lnSpcReduction="10000"/>
          </a:bodyPr>
          <a:lstStyle/>
          <a:p>
            <a:pPr>
              <a:lnSpc>
                <a:spcPct val="110000"/>
              </a:lnSpc>
              <a:spcBef>
                <a:spcPct val="0"/>
              </a:spcBef>
              <a:spcAft>
                <a:spcPts val="600"/>
              </a:spcAft>
              <a:tabLst>
                <a:tab pos="339725" algn="l"/>
              </a:tabLst>
              <a:defRPr/>
            </a:pPr>
            <a:r>
              <a:rPr lang="en-US" sz="3000" b="1" dirty="0" smtClean="0">
                <a:solidFill>
                  <a:srgbClr val="000000"/>
                </a:solidFill>
                <a:ea typeface="Times New Roman" pitchFamily="-72" charset="0"/>
                <a:cs typeface="Times New Roman" pitchFamily="-72" charset="0"/>
              </a:rPr>
              <a:t>Developing Tools and Processes ALL </a:t>
            </a:r>
            <a:r>
              <a:rPr lang="en-US" sz="3000" b="1" dirty="0" smtClean="0">
                <a:solidFill>
                  <a:srgbClr val="000000"/>
                </a:solidFill>
                <a:ea typeface="Times New Roman" pitchFamily="-72" charset="0"/>
                <a:cs typeface="Times New Roman" pitchFamily="-72" charset="0"/>
              </a:rPr>
              <a:t>Local Educational </a:t>
            </a:r>
            <a:r>
              <a:rPr lang="en-US" sz="3000" b="1" dirty="0" smtClean="0">
                <a:solidFill>
                  <a:srgbClr val="000000"/>
                </a:solidFill>
                <a:ea typeface="Times New Roman" pitchFamily="-72" charset="0"/>
                <a:cs typeface="Times New Roman" pitchFamily="-72" charset="0"/>
              </a:rPr>
              <a:t>Agencies can Use</a:t>
            </a:r>
            <a:endParaRPr lang="en-US" sz="3000" b="1" dirty="0">
              <a:solidFill>
                <a:srgbClr val="000000"/>
              </a:solidFill>
              <a:ea typeface="Times New Roman" pitchFamily="-72" charset="0"/>
              <a:cs typeface="Times New Roman" pitchFamily="-72" charset="0"/>
            </a:endParaRPr>
          </a:p>
          <a:p>
            <a:pPr>
              <a:lnSpc>
                <a:spcPct val="110000"/>
              </a:lnSpc>
              <a:spcBef>
                <a:spcPct val="0"/>
              </a:spcBef>
              <a:spcAft>
                <a:spcPts val="600"/>
              </a:spcAft>
              <a:defRPr/>
            </a:pPr>
            <a:r>
              <a:rPr lang="en-US" sz="3000" b="1" dirty="0" smtClean="0">
                <a:solidFill>
                  <a:srgbClr val="000000"/>
                </a:solidFill>
                <a:effectLst/>
                <a:ea typeface="Times New Roman" pitchFamily="-72" charset="0"/>
                <a:cs typeface="Times New Roman" pitchFamily="-72" charset="0"/>
              </a:rPr>
              <a:t>Demystifying Literacy</a:t>
            </a:r>
            <a:endParaRPr lang="en-US" sz="3000" b="1" dirty="0" smtClean="0">
              <a:solidFill>
                <a:srgbClr val="000000"/>
              </a:solidFill>
              <a:ea typeface="Times New Roman" pitchFamily="-72" charset="0"/>
              <a:cs typeface="Times New Roman" pitchFamily="-72" charset="0"/>
            </a:endParaRPr>
          </a:p>
          <a:p>
            <a:pPr>
              <a:lnSpc>
                <a:spcPct val="110000"/>
              </a:lnSpc>
              <a:spcBef>
                <a:spcPct val="0"/>
              </a:spcBef>
              <a:spcAft>
                <a:spcPts val="600"/>
              </a:spcAft>
              <a:tabLst>
                <a:tab pos="339725" algn="l"/>
              </a:tabLst>
              <a:defRPr/>
            </a:pPr>
            <a:r>
              <a:rPr lang="en-US" sz="3000" b="1" dirty="0" smtClean="0">
                <a:solidFill>
                  <a:srgbClr val="000000"/>
                </a:solidFill>
                <a:ea typeface="Times New Roman" pitchFamily="-72" charset="0"/>
                <a:cs typeface="Times New Roman" pitchFamily="-72" charset="0"/>
              </a:rPr>
              <a:t>Aligning State Literacy Initiatives and </a:t>
            </a:r>
            <a:r>
              <a:rPr lang="en-US" sz="3000" b="1" dirty="0" smtClean="0">
                <a:solidFill>
                  <a:srgbClr val="000000"/>
                </a:solidFill>
                <a:ea typeface="Times New Roman" pitchFamily="-72" charset="0"/>
                <a:cs typeface="Times New Roman" pitchFamily="-72" charset="0"/>
              </a:rPr>
              <a:t>Filling Literacy </a:t>
            </a:r>
            <a:r>
              <a:rPr lang="en-US" sz="3000" b="1" dirty="0" smtClean="0">
                <a:solidFill>
                  <a:srgbClr val="000000"/>
                </a:solidFill>
                <a:ea typeface="Times New Roman" pitchFamily="-72" charset="0"/>
                <a:cs typeface="Times New Roman" pitchFamily="-72" charset="0"/>
              </a:rPr>
              <a:t>Gaps</a:t>
            </a:r>
          </a:p>
          <a:p>
            <a:pPr>
              <a:lnSpc>
                <a:spcPct val="110000"/>
              </a:lnSpc>
              <a:spcBef>
                <a:spcPct val="0"/>
              </a:spcBef>
              <a:spcAft>
                <a:spcPts val="600"/>
              </a:spcAft>
              <a:defRPr/>
            </a:pPr>
            <a:r>
              <a:rPr lang="en-US" sz="3000" b="1" dirty="0" smtClean="0">
                <a:solidFill>
                  <a:srgbClr val="000000"/>
                </a:solidFill>
                <a:ea typeface="Times New Roman" pitchFamily="-72" charset="0"/>
                <a:cs typeface="Times New Roman" pitchFamily="-72" charset="0"/>
              </a:rPr>
              <a:t>Creating a Birth to Grade 12 Literacy Continuum</a:t>
            </a:r>
            <a:endParaRPr lang="en-US" sz="3000" b="1" dirty="0">
              <a:solidFill>
                <a:srgbClr val="000000"/>
              </a:solidFill>
              <a:ea typeface="Times New Roman" pitchFamily="-72" charset="0"/>
              <a:cs typeface="Times New Roman" pitchFamily="-72" charset="0"/>
            </a:endParaRPr>
          </a:p>
          <a:p>
            <a:pPr>
              <a:lnSpc>
                <a:spcPct val="110000"/>
              </a:lnSpc>
              <a:spcBef>
                <a:spcPct val="0"/>
              </a:spcBef>
              <a:spcAft>
                <a:spcPts val="600"/>
              </a:spcAft>
              <a:defRPr/>
            </a:pPr>
            <a:r>
              <a:rPr lang="en-US" sz="3000" b="1" dirty="0" smtClean="0">
                <a:solidFill>
                  <a:srgbClr val="000000"/>
                </a:solidFill>
                <a:ea typeface="Times New Roman" pitchFamily="-72" charset="0"/>
                <a:cs typeface="Times New Roman" pitchFamily="-72" charset="0"/>
              </a:rPr>
              <a:t>Recognizing and Rewarding Success</a:t>
            </a:r>
          </a:p>
          <a:p>
            <a:pPr marL="0" indent="0" eaLnBrk="1" hangingPunct="1">
              <a:spcBef>
                <a:spcPct val="0"/>
              </a:spcBef>
              <a:spcAft>
                <a:spcPct val="0"/>
              </a:spcAft>
              <a:buNone/>
              <a:defRPr/>
            </a:pPr>
            <a:r>
              <a:rPr lang="en-US" sz="2400" b="1" dirty="0" smtClean="0">
                <a:solidFill>
                  <a:srgbClr val="232D47"/>
                </a:solidFill>
                <a:effectLst/>
                <a:ea typeface="Times New Roman" pitchFamily="-72" charset="0"/>
                <a:cs typeface="Times New Roman" pitchFamily="-72" charset="0"/>
              </a:rPr>
              <a:t> </a:t>
            </a:r>
          </a:p>
          <a:p>
            <a:pPr marL="0" eaLnBrk="1" hangingPunct="1">
              <a:defRPr/>
            </a:pPr>
            <a:endParaRPr lang="en-US" dirty="0" smtClean="0">
              <a:effectLst>
                <a:outerShdw blurRad="38100" dist="38100" dir="2700000" algn="tl">
                  <a:srgbClr val="FFFFFF"/>
                </a:outerShdw>
              </a:effectLst>
            </a:endParaRPr>
          </a:p>
        </p:txBody>
      </p:sp>
    </p:spTree>
    <p:extLst>
      <p:ext uri="{BB962C8B-B14F-4D97-AF65-F5344CB8AC3E}">
        <p14:creationId xmlns:p14="http://schemas.microsoft.com/office/powerpoint/2010/main" val="3231645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45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45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45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45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945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0" y="381000"/>
            <a:ext cx="9144000" cy="1371600"/>
          </a:xfrm>
          <a:effectLst>
            <a:outerShdw blurRad="50800" dist="38100" dir="2700000" algn="tl" rotWithShape="0">
              <a:prstClr val="black">
                <a:alpha val="40000"/>
              </a:prstClr>
            </a:outerShdw>
          </a:effectLst>
        </p:spPr>
        <p:txBody>
          <a:bodyPr wrap="square" lIns="91440" tIns="45720" rIns="91440" bIns="45720" numCol="1" anchorCtr="0" compatLnSpc="1">
            <a:prstTxWarp prst="textNoShape">
              <a:avLst/>
            </a:prstTxWarp>
            <a:noAutofit/>
          </a:bodyPr>
          <a:lstStyle/>
          <a:p>
            <a:pPr algn="ctr" eaLnBrk="1" hangingPunct="1">
              <a:defRPr/>
            </a:pPr>
            <a:r>
              <a:rPr lang="en-US" sz="4800" b="1" dirty="0" smtClean="0">
                <a:solidFill>
                  <a:schemeClr val="accent2">
                    <a:lumMod val="60000"/>
                    <a:lumOff val="40000"/>
                  </a:schemeClr>
                </a:solidFill>
                <a:effectLst>
                  <a:outerShdw blurRad="38100" dist="38100" dir="2700000" algn="tl">
                    <a:srgbClr val="000000"/>
                  </a:outerShdw>
                </a:effectLst>
              </a:rPr>
              <a:t>Baseline Content Modules</a:t>
            </a:r>
            <a:endParaRPr sz="4800" b="1" dirty="0">
              <a:solidFill>
                <a:schemeClr val="accent2">
                  <a:lumMod val="60000"/>
                  <a:lumOff val="40000"/>
                </a:schemeClr>
              </a:solidFill>
              <a:effectLst>
                <a:outerShdw blurRad="38100" dist="38100" dir="2700000" algn="tl">
                  <a:srgbClr val="000000"/>
                </a:outerShdw>
              </a:effectLst>
            </a:endParaRPr>
          </a:p>
        </p:txBody>
      </p:sp>
      <p:sp>
        <p:nvSpPr>
          <p:cNvPr id="19459" name="Content Placeholder 2"/>
          <p:cNvSpPr>
            <a:spLocks noGrp="1"/>
          </p:cNvSpPr>
          <p:nvPr>
            <p:ph sz="quarter" idx="1"/>
          </p:nvPr>
        </p:nvSpPr>
        <p:spPr>
          <a:xfrm>
            <a:off x="838200" y="1600201"/>
            <a:ext cx="7967663" cy="4724400"/>
          </a:xfrm>
        </p:spPr>
        <p:txBody>
          <a:bodyPr wrap="square" lIns="91440" tIns="45720" rIns="91440" bIns="45720" numCol="1" anchor="t" anchorCtr="0" compatLnSpc="1">
            <a:prstTxWarp prst="textNoShape">
              <a:avLst/>
            </a:prstTxWarp>
            <a:normAutofit fontScale="40000" lnSpcReduction="20000"/>
          </a:bodyPr>
          <a:lstStyle/>
          <a:p>
            <a:pPr marL="0" indent="0">
              <a:lnSpc>
                <a:spcPct val="110000"/>
              </a:lnSpc>
              <a:spcBef>
                <a:spcPts val="0"/>
              </a:spcBef>
              <a:spcAft>
                <a:spcPts val="600"/>
              </a:spcAft>
              <a:buNone/>
              <a:defRPr/>
            </a:pPr>
            <a:r>
              <a:rPr lang="en-US" sz="5800" b="1" dirty="0" smtClean="0">
                <a:solidFill>
                  <a:srgbClr val="000000"/>
                </a:solidFill>
                <a:ea typeface="Times New Roman" pitchFamily="-72" charset="0"/>
                <a:cs typeface="Times New Roman" pitchFamily="-72" charset="0"/>
              </a:rPr>
              <a:t>Year 1 Training</a:t>
            </a:r>
          </a:p>
          <a:p>
            <a:pPr>
              <a:lnSpc>
                <a:spcPct val="110000"/>
              </a:lnSpc>
              <a:spcBef>
                <a:spcPts val="0"/>
              </a:spcBef>
              <a:spcAft>
                <a:spcPts val="600"/>
              </a:spcAft>
              <a:defRPr/>
            </a:pPr>
            <a:r>
              <a:rPr lang="en-US" sz="5800" dirty="0" smtClean="0">
                <a:solidFill>
                  <a:srgbClr val="000000"/>
                </a:solidFill>
                <a:ea typeface="Times New Roman" pitchFamily="-72" charset="0"/>
                <a:cs typeface="Times New Roman" pitchFamily="-72" charset="0"/>
              </a:rPr>
              <a:t>Using </a:t>
            </a:r>
            <a:r>
              <a:rPr lang="en-US" sz="5800" dirty="0" smtClean="0">
                <a:solidFill>
                  <a:srgbClr val="000000"/>
                </a:solidFill>
                <a:ea typeface="Times New Roman" pitchFamily="-72" charset="0"/>
                <a:cs typeface="Times New Roman" pitchFamily="-72" charset="0"/>
              </a:rPr>
              <a:t>Data for Literacy Decision-Making</a:t>
            </a:r>
          </a:p>
          <a:p>
            <a:pPr marL="0" eaLnBrk="1" hangingPunct="1">
              <a:lnSpc>
                <a:spcPct val="110000"/>
              </a:lnSpc>
              <a:spcBef>
                <a:spcPts val="0"/>
              </a:spcBef>
              <a:spcAft>
                <a:spcPts val="600"/>
              </a:spcAft>
              <a:defRPr/>
            </a:pPr>
            <a:r>
              <a:rPr lang="en-US" sz="5800" dirty="0">
                <a:solidFill>
                  <a:srgbClr val="000000"/>
                </a:solidFill>
                <a:ea typeface="Times New Roman" pitchFamily="-72" charset="0"/>
                <a:cs typeface="Times New Roman" pitchFamily="-72" charset="0"/>
              </a:rPr>
              <a:t>U</a:t>
            </a:r>
            <a:r>
              <a:rPr lang="en-US" sz="5800" dirty="0" smtClean="0">
                <a:solidFill>
                  <a:srgbClr val="000000"/>
                </a:solidFill>
                <a:ea typeface="Times New Roman" pitchFamily="-72" charset="0"/>
                <a:cs typeface="Times New Roman" pitchFamily="-72" charset="0"/>
              </a:rPr>
              <a:t>niversal Design for Learning</a:t>
            </a:r>
          </a:p>
          <a:p>
            <a:pPr marL="0" eaLnBrk="1" hangingPunct="1">
              <a:lnSpc>
                <a:spcPct val="110000"/>
              </a:lnSpc>
              <a:spcBef>
                <a:spcPts val="0"/>
              </a:spcBef>
              <a:spcAft>
                <a:spcPts val="600"/>
              </a:spcAft>
              <a:defRPr/>
            </a:pPr>
            <a:r>
              <a:rPr lang="en-US" sz="5800" dirty="0" smtClean="0">
                <a:solidFill>
                  <a:srgbClr val="000000"/>
                </a:solidFill>
                <a:ea typeface="Times New Roman" pitchFamily="-72" charset="0"/>
                <a:cs typeface="Times New Roman" pitchFamily="-72" charset="0"/>
              </a:rPr>
              <a:t>Building Blocks of Literacy</a:t>
            </a:r>
          </a:p>
          <a:p>
            <a:pPr marL="0" eaLnBrk="1" hangingPunct="1">
              <a:lnSpc>
                <a:spcPct val="110000"/>
              </a:lnSpc>
              <a:spcBef>
                <a:spcPts val="0"/>
              </a:spcBef>
              <a:spcAft>
                <a:spcPts val="600"/>
              </a:spcAft>
              <a:defRPr/>
            </a:pPr>
            <a:r>
              <a:rPr lang="en-US" sz="5800" dirty="0" smtClean="0">
                <a:solidFill>
                  <a:srgbClr val="000000"/>
                </a:solidFill>
                <a:ea typeface="Times New Roman" pitchFamily="-72" charset="0"/>
                <a:cs typeface="Times New Roman" pitchFamily="-72" charset="0"/>
              </a:rPr>
              <a:t>Transitions across the Literacy Continuum</a:t>
            </a:r>
          </a:p>
          <a:p>
            <a:pPr marL="0" eaLnBrk="1" hangingPunct="1">
              <a:lnSpc>
                <a:spcPct val="110000"/>
              </a:lnSpc>
              <a:spcBef>
                <a:spcPts val="0"/>
              </a:spcBef>
              <a:spcAft>
                <a:spcPts val="600"/>
              </a:spcAft>
              <a:defRPr/>
            </a:pPr>
            <a:r>
              <a:rPr lang="en-US" sz="5800" dirty="0" smtClean="0">
                <a:solidFill>
                  <a:srgbClr val="000000"/>
                </a:solidFill>
                <a:ea typeface="Times New Roman" pitchFamily="-72" charset="0"/>
                <a:cs typeface="Times New Roman" pitchFamily="-72" charset="0"/>
              </a:rPr>
              <a:t>Reading Apprenticeship</a:t>
            </a:r>
          </a:p>
          <a:p>
            <a:pPr marL="0" eaLnBrk="1" hangingPunct="1">
              <a:lnSpc>
                <a:spcPct val="110000"/>
              </a:lnSpc>
              <a:spcBef>
                <a:spcPts val="0"/>
              </a:spcBef>
              <a:spcAft>
                <a:spcPts val="600"/>
              </a:spcAft>
              <a:defRPr/>
            </a:pPr>
            <a:r>
              <a:rPr lang="en-US" sz="5800" dirty="0" smtClean="0">
                <a:solidFill>
                  <a:srgbClr val="000000"/>
                </a:solidFill>
                <a:ea typeface="Times New Roman" pitchFamily="-72" charset="0"/>
                <a:cs typeface="Times New Roman" pitchFamily="-72" charset="0"/>
              </a:rPr>
              <a:t>Literacy Design Collaborative</a:t>
            </a:r>
          </a:p>
          <a:p>
            <a:pPr marL="0" eaLnBrk="1" hangingPunct="1">
              <a:lnSpc>
                <a:spcPct val="110000"/>
              </a:lnSpc>
              <a:spcBef>
                <a:spcPts val="0"/>
              </a:spcBef>
              <a:spcAft>
                <a:spcPts val="600"/>
              </a:spcAft>
              <a:defRPr/>
            </a:pPr>
            <a:r>
              <a:rPr lang="en-US" sz="5800" dirty="0" smtClean="0">
                <a:solidFill>
                  <a:srgbClr val="000000"/>
                </a:solidFill>
                <a:ea typeface="Times New Roman" pitchFamily="-72" charset="0"/>
                <a:cs typeface="Times New Roman" pitchFamily="-72" charset="0"/>
              </a:rPr>
              <a:t>Family Engagement, Family Literacy</a:t>
            </a:r>
          </a:p>
          <a:p>
            <a:pPr marL="0" eaLnBrk="1" hangingPunct="1">
              <a:lnSpc>
                <a:spcPct val="110000"/>
              </a:lnSpc>
              <a:spcBef>
                <a:spcPts val="0"/>
              </a:spcBef>
              <a:spcAft>
                <a:spcPts val="600"/>
              </a:spcAft>
              <a:defRPr/>
            </a:pPr>
            <a:r>
              <a:rPr lang="en-US" sz="5800" dirty="0" smtClean="0">
                <a:solidFill>
                  <a:srgbClr val="000000"/>
                </a:solidFill>
                <a:ea typeface="Times New Roman" pitchFamily="-72" charset="0"/>
                <a:cs typeface="Times New Roman" pitchFamily="-72" charset="0"/>
              </a:rPr>
              <a:t>Navigating Content for English Language Learners</a:t>
            </a:r>
          </a:p>
          <a:p>
            <a:pPr marL="0" eaLnBrk="1" hangingPunct="1">
              <a:lnSpc>
                <a:spcPct val="110000"/>
              </a:lnSpc>
              <a:spcBef>
                <a:spcPts val="0"/>
              </a:spcBef>
              <a:spcAft>
                <a:spcPts val="600"/>
              </a:spcAft>
              <a:defRPr/>
            </a:pPr>
            <a:r>
              <a:rPr lang="en-US" sz="5800" dirty="0" smtClean="0">
                <a:solidFill>
                  <a:srgbClr val="000000"/>
                </a:solidFill>
                <a:ea typeface="Times New Roman" pitchFamily="-72" charset="0"/>
                <a:cs typeface="Times New Roman" pitchFamily="-72" charset="0"/>
              </a:rPr>
              <a:t>Supporting Students with Special Needs</a:t>
            </a:r>
          </a:p>
          <a:p>
            <a:pPr marL="0" eaLnBrk="1" hangingPunct="1">
              <a:spcBef>
                <a:spcPct val="0"/>
              </a:spcBef>
              <a:spcAft>
                <a:spcPct val="0"/>
              </a:spcAft>
              <a:defRPr/>
            </a:pPr>
            <a:endParaRPr lang="en-US" sz="2400" b="1" dirty="0" smtClean="0">
              <a:solidFill>
                <a:srgbClr val="000000"/>
              </a:solidFill>
              <a:latin typeface="Cambria" pitchFamily="18" charset="0"/>
              <a:ea typeface="Times New Roman" pitchFamily="-72" charset="0"/>
              <a:cs typeface="Times New Roman" pitchFamily="-72" charset="0"/>
            </a:endParaRPr>
          </a:p>
          <a:p>
            <a:pPr marL="0" eaLnBrk="1" hangingPunct="1">
              <a:spcBef>
                <a:spcPct val="0"/>
              </a:spcBef>
              <a:spcAft>
                <a:spcPct val="0"/>
              </a:spcAft>
              <a:defRPr/>
            </a:pPr>
            <a:endParaRPr lang="en-US" sz="2400" b="1" dirty="0">
              <a:solidFill>
                <a:srgbClr val="232D47"/>
              </a:solidFill>
              <a:latin typeface="Cambria" pitchFamily="18" charset="0"/>
              <a:ea typeface="Times New Roman" pitchFamily="-72" charset="0"/>
              <a:cs typeface="Times New Roman" pitchFamily="-72" charset="0"/>
            </a:endParaRPr>
          </a:p>
          <a:p>
            <a:pPr marL="0" indent="0" eaLnBrk="1" hangingPunct="1">
              <a:spcBef>
                <a:spcPct val="0"/>
              </a:spcBef>
              <a:spcAft>
                <a:spcPct val="0"/>
              </a:spcAft>
              <a:buNone/>
              <a:defRPr/>
            </a:pPr>
            <a:r>
              <a:rPr lang="en-US" sz="2400" b="1" dirty="0" smtClean="0">
                <a:solidFill>
                  <a:srgbClr val="232D47"/>
                </a:solidFill>
                <a:effectLst/>
                <a:latin typeface="Cambria" pitchFamily="18" charset="0"/>
                <a:ea typeface="Times New Roman" pitchFamily="-72" charset="0"/>
                <a:cs typeface="Times New Roman" pitchFamily="-72" charset="0"/>
              </a:rPr>
              <a:t> </a:t>
            </a:r>
          </a:p>
          <a:p>
            <a:pPr marL="0" eaLnBrk="1" hangingPunct="1">
              <a:defRPr/>
            </a:pPr>
            <a:endParaRPr lang="en-US" dirty="0" smtClean="0">
              <a:effectLst>
                <a:outerShdw blurRad="38100" dist="38100" dir="2700000" algn="tl">
                  <a:srgbClr val="FFFFFF"/>
                </a:outerShdw>
              </a:effectLst>
            </a:endParaRPr>
          </a:p>
        </p:txBody>
      </p:sp>
    </p:spTree>
    <p:extLst>
      <p:ext uri="{BB962C8B-B14F-4D97-AF65-F5344CB8AC3E}">
        <p14:creationId xmlns:p14="http://schemas.microsoft.com/office/powerpoint/2010/main" val="3951106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459">
                                            <p:txEl>
                                              <p:pRg st="12" end="1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45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459">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459">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459">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9459">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459">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9459">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9459">
                                            <p:txEl>
                                              <p:pRg st="7" end="7"/>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9459">
                                            <p:txEl>
                                              <p:pRg st="8" end="8"/>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9459">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Clarity</Template>
  <TotalTime>476</TotalTime>
  <Words>1327</Words>
  <Application>Microsoft Office PowerPoint</Application>
  <PresentationFormat>On-screen Show (4:3)</PresentationFormat>
  <Paragraphs>98</Paragraphs>
  <Slides>12</Slides>
  <Notes>4</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Clarity</vt:lpstr>
      <vt:lpstr>PIIC/PLN Updates</vt:lpstr>
      <vt:lpstr>Pennsylvania Institute for  Instructional Coaching (PIIC)</vt:lpstr>
      <vt:lpstr>Pennsylvania Institute for  Instructional Coaching (PIIC)</vt:lpstr>
      <vt:lpstr>Pennsylvania Institute for  Instructional Coaching (PIIC)</vt:lpstr>
      <vt:lpstr>Penn Literacy Network (PLN)</vt:lpstr>
      <vt:lpstr>Penn Literacy Network (PLN)</vt:lpstr>
      <vt:lpstr>KtO Year 3</vt:lpstr>
      <vt:lpstr>Pennsylvania’s Literacy  Grant  Goals </vt:lpstr>
      <vt:lpstr>Baseline Content Modules</vt:lpstr>
      <vt:lpstr>Baseline Content Modules</vt:lpstr>
      <vt:lpstr>Year 2 Continuation Grant</vt:lpstr>
      <vt:lpstr>Year 3 Continuation Grant</vt:lpstr>
    </vt:vector>
  </TitlesOfParts>
  <Company>Allegheny Intermediate Unit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PIIC/PLN Updates</dc:title>
  <dc:creator>Moschetta, Heather</dc:creator>
  <cp:lastModifiedBy>Moschetta, Heather</cp:lastModifiedBy>
  <cp:revision>13</cp:revision>
  <dcterms:created xsi:type="dcterms:W3CDTF">2014-09-10T12:05:51Z</dcterms:created>
  <dcterms:modified xsi:type="dcterms:W3CDTF">2014-09-10T20:02:46Z</dcterms:modified>
</cp:coreProperties>
</file>